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4"/>
  </p:notesMasterIdLst>
  <p:sldIdLst>
    <p:sldId id="319" r:id="rId2"/>
    <p:sldId id="286" r:id="rId3"/>
    <p:sldId id="256" r:id="rId4"/>
    <p:sldId id="320" r:id="rId5"/>
    <p:sldId id="292" r:id="rId6"/>
    <p:sldId id="289" r:id="rId7"/>
    <p:sldId id="318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32" r:id="rId20"/>
    <p:sldId id="297" r:id="rId21"/>
    <p:sldId id="335" r:id="rId22"/>
    <p:sldId id="334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D5EA"/>
    <a:srgbClr val="1F497D"/>
    <a:srgbClr val="4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5" autoAdjust="0"/>
    <p:restoredTop sz="88239" autoAdjust="0"/>
  </p:normalViewPr>
  <p:slideViewPr>
    <p:cSldViewPr snapToGrid="0">
      <p:cViewPr varScale="1">
        <p:scale>
          <a:sx n="128" d="100"/>
          <a:sy n="128" d="100"/>
        </p:scale>
        <p:origin x="20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2CE10-4ADA-4948-B902-0478EFE7C0C5}" type="datetimeFigureOut">
              <a:rPr lang="fr-BE" smtClean="0"/>
              <a:t>5/06/23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0DDB9-5196-48DE-8F56-D4CC8EC623B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08338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DDB9-5196-48DE-8F56-D4CC8EC623BD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782232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16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FA209-7259-4AED-AF40-FFB2B9F1185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7534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FA209-7259-4AED-AF40-FFB2B9F1185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0829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FA209-7259-4AED-AF40-FFB2B9F11852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6711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17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FA209-7259-4AED-AF40-FFB2B9F11852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1031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FA209-7259-4AED-AF40-FFB2B9F11852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6202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17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FA209-7259-4AED-AF40-FFB2B9F11852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7147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FA209-7259-4AED-AF40-FFB2B9F11852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57289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COCOM : </a:t>
            </a:r>
            <a:r>
              <a:rPr lang="fr-FR" sz="12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éducation sanitaire et de médecine préventive par le sport</a:t>
            </a:r>
            <a:endParaRPr lang="fr-FR" sz="24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FA209-7259-4AED-AF40-FFB2B9F11852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3992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FA209-7259-4AED-AF40-FFB2B9F11852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035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FA209-7259-4AED-AF40-FFB2B9F1185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173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DDB9-5196-48DE-8F56-D4CC8EC623BD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96958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FA209-7259-4AED-AF40-FFB2B9F1185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042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FA209-7259-4AED-AF40-FFB2B9F1185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728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DDB9-5196-48DE-8F56-D4CC8EC623BD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73695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fr-FR" sz="17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FA209-7259-4AED-AF40-FFB2B9F1185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8898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27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DDB9-5196-48DE-8F56-D4CC8EC623BD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56077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7FA209-7259-4AED-AF40-FFB2B9F1185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889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2F385F-9599-4D24-8EFF-C8AE42B141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C4E9A0-8FD3-4B3F-AF86-BEC05076D4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7A002B-0724-4A36-95D4-69BAA8A3B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F234-6220-4DE0-86AF-79A93065A05C}" type="datetimeFigureOut">
              <a:rPr lang="fr-BE" smtClean="0"/>
              <a:t>5/06/23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813F49-B3A4-43DD-9825-167A06078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1DC27E-6DBB-4B16-86EA-9130F9D63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35E9-F012-4F39-9FA4-39FD4E029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1553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E2B273-1E95-4943-8B2A-6713B92C8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8A90893-3049-41DB-A5E9-69C51C32E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F1810F-22AE-4DA8-961D-F508FBF74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F234-6220-4DE0-86AF-79A93065A05C}" type="datetimeFigureOut">
              <a:rPr lang="fr-BE" smtClean="0"/>
              <a:t>5/06/23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328DF3-C614-46DC-A4BE-FD94211DE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09656F-34F9-41F7-8769-2B40364F6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35E9-F012-4F39-9FA4-39FD4E029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66548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C4B4550-A68B-4037-AAB3-77718D9A0F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366951F-0311-4061-8D97-53DC933332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DEAED1-117B-41A0-86B8-B134667D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F234-6220-4DE0-86AF-79A93065A05C}" type="datetimeFigureOut">
              <a:rPr lang="fr-BE" smtClean="0"/>
              <a:t>5/06/23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DD7CB4-FC89-42C1-BEC4-F1F47877D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3AF08C-7723-4603-953E-4690C3A79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35E9-F012-4F39-9FA4-39FD4E029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55202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344463-8D5C-4F5E-A105-571623132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6CE2E2-8777-4BB5-933C-8821D171B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7EDF5C-D82F-4847-8C58-A77AC01DD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F234-6220-4DE0-86AF-79A93065A05C}" type="datetimeFigureOut">
              <a:rPr lang="fr-BE" smtClean="0"/>
              <a:t>5/06/23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486B2A-5D27-4779-8D08-200EF16A8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C65985-D018-4ABC-B595-E5DAB7486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35E9-F012-4F39-9FA4-39FD4E029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0577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66DC56-B390-4227-B161-7AC09FF93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9F429F-D47E-4E7E-A466-05340135E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321EED-4B0B-4603-87E5-4948BD0FE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F234-6220-4DE0-86AF-79A93065A05C}" type="datetimeFigureOut">
              <a:rPr lang="fr-BE" smtClean="0"/>
              <a:t>5/06/23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62400E-87F6-4241-AF2E-E831F582B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426A6D-AB66-4A98-BA5A-7C40DACF5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35E9-F012-4F39-9FA4-39FD4E029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5662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0FFA78-4B03-46E9-BA84-B496AC143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579F4B-C505-4633-810B-7EB9B1E1B7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5A06CEC-58B1-49B4-8F0F-CC13C0B9B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7E79998-4269-40A6-8AD9-216313C98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F234-6220-4DE0-86AF-79A93065A05C}" type="datetimeFigureOut">
              <a:rPr lang="fr-BE" smtClean="0"/>
              <a:t>5/06/23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02F27C-1581-4000-9FF8-49D1BBBD3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66561F-1B5D-4C94-8283-E51050F99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35E9-F012-4F39-9FA4-39FD4E029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61831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4BE211-AEEE-4070-9406-E494C192F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8441F2-1930-439F-B71C-DB2B276AD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56E7E91-75CD-4E1E-90EA-AC261F328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0B725E2-8B35-40A4-A2A9-BEA2F9393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1293AD7-CA0C-42BF-B5AB-F668AD66E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430E13-9CFC-4582-BEA2-7A8F4FCCD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F234-6220-4DE0-86AF-79A93065A05C}" type="datetimeFigureOut">
              <a:rPr lang="fr-BE" smtClean="0"/>
              <a:t>5/06/23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2BFAB6-C61A-4337-B4D2-A90624A0C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568F412-413A-4B80-8015-58DBE50EF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35E9-F012-4F39-9FA4-39FD4E029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411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7758A7-5E31-4369-A4F9-0C92B2E38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915105A-48C1-4423-ACA9-E6FE1ABBE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F234-6220-4DE0-86AF-79A93065A05C}" type="datetimeFigureOut">
              <a:rPr lang="fr-BE" smtClean="0"/>
              <a:t>5/06/23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61E02B1-7D77-479E-B312-5CBE01046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7A83568-260D-4E68-AAE8-2B5FB8E18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35E9-F012-4F39-9FA4-39FD4E029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0197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0D5FA4F-93C9-4327-A64F-F8545538F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F234-6220-4DE0-86AF-79A93065A05C}" type="datetimeFigureOut">
              <a:rPr lang="fr-BE" smtClean="0"/>
              <a:t>5/06/23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BB3C66A-7575-4836-B320-7E5691937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86B0FC0-57AC-4ECC-9B34-EAB2D1716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35E9-F012-4F39-9FA4-39FD4E029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1240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AF7BA9-6350-458C-A0C7-4961B036A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7C8676-7AAA-4857-B50C-D314E87D2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7E4DD99-FB9F-4642-986A-C053D1599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2BF7DC-97E4-4987-BE57-495AAB594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F234-6220-4DE0-86AF-79A93065A05C}" type="datetimeFigureOut">
              <a:rPr lang="fr-BE" smtClean="0"/>
              <a:t>5/06/23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9D6A95-FB7F-4F35-8DF9-A543B49E3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2384CC-759D-41F2-89F5-54A39BE26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35E9-F012-4F39-9FA4-39FD4E029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9277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66E79D-5D86-47EA-843C-304078D57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749F21E-2F19-4B20-8E71-D62518A932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77AC16-D3C7-4C55-A69F-068C523B3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D4EB93-B1AB-4217-AD99-6E03B5F2A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F234-6220-4DE0-86AF-79A93065A05C}" type="datetimeFigureOut">
              <a:rPr lang="fr-BE" smtClean="0"/>
              <a:t>5/06/23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012571-8F9E-46C1-80F6-6A90C5F6C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D88B01-168E-419F-9035-0CC44F725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035E9-F012-4F39-9FA4-39FD4E029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06844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5B7B2A1-CA08-4733-B185-4F7CB87BA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F3CD24-3736-4CB5-B99A-28B91E3A1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DDF300-CEF3-4E7A-B2D5-C6078095EF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2F234-6220-4DE0-86AF-79A93065A05C}" type="datetimeFigureOut">
              <a:rPr lang="fr-BE" smtClean="0"/>
              <a:t>5/06/23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E2E008-8489-4E9F-AAF9-F183843962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7F3DC1-D6EE-4434-B6A0-3885F13931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035E9-F012-4F39-9FA4-39FD4E029E8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4055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s://eur01.safelinks.protection.outlook.com/?url=https%3A%2F%2Fdroit-public.ulb.ac.be%2F&amp;data=05%7C01%7Calexandre.hachez%40ulb.be%7C3b54aac87f14482b085408da38adf910%7C30a5145e75bd4212bb028ff9c0ea4ae9%7C0%7C0%7C637884617104235611%7CUnknown%7CTWFpbGZsb3d8eyJWIjoiMC4wLjAwMDAiLCJQIjoiV2luMzIiLCJBTiI6Ik1haWwiLCJXVCI6Mn0%3D%7C3000%7C%7C%7C&amp;sdata=61q0QLZe2zRvLy39HUydUM4iYPqsO0Yob%2BX8ctJrgSo%3D&amp;reserved=0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ur01.safelinks.protection.outlook.com/?url=https%3A%2F%2Fdroit-public.ulb.ac.be%2F&amp;data=05%7C01%7Calexandre.hachez%40ulb.be%7C3b54aac87f14482b085408da38adf910%7C30a5145e75bd4212bb028ff9c0ea4ae9%7C0%7C0%7C637884617104235611%7CUnknown%7CTWFpbGZsb3d8eyJWIjoiMC4wLjAwMDAiLCJQIjoiV2luMzIiLCJBTiI6Ik1haWwiLCJXVCI6Mn0%3D%7C3000%7C%7C%7C&amp;sdata=61q0QLZe2zRvLy39HUydUM4iYPqsO0Yob%2BX8ctJrgSo%3D&amp;reserved=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1.safelinks.protection.outlook.com/?url=https%3A%2F%2Fdroit-public.ulb.ac.be%2F&amp;data=05%7C01%7Calexandre.hachez%40ulb.be%7C3b54aac87f14482b085408da38adf910%7C30a5145e75bd4212bb028ff9c0ea4ae9%7C0%7C0%7C637884617104235611%7CUnknown%7CTWFpbGZsb3d8eyJWIjoiMC4wLjAwMDAiLCJQIjoiV2luMzIiLCJBTiI6Ik1haWwiLCJXVCI6Mn0%3D%7C3000%7C%7C%7C&amp;sdata=61q0QLZe2zRvLy39HUydUM4iYPqsO0Yob%2BX8ctJrgSo%3D&amp;reserved=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ur01.safelinks.protection.outlook.com/?url=https%3A%2F%2Fdroit-public.ulb.ac.be%2F&amp;data=05%7C01%7Calexandre.hachez%40ulb.be%7C3b54aac87f14482b085408da38adf910%7C30a5145e75bd4212bb028ff9c0ea4ae9%7C0%7C0%7C637884617104235611%7CUnknown%7CTWFpbGZsb3d8eyJWIjoiMC4wLjAwMDAiLCJQIjoiV2luMzIiLCJBTiI6Ik1haWwiLCJXVCI6Mn0%3D%7C3000%7C%7C%7C&amp;sdata=61q0QLZe2zRvLy39HUydUM4iYPqsO0Yob%2BX8ctJrgSo%3D&amp;reserved=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ur01.safelinks.protection.outlook.com/?url=https%3A%2F%2Fdroit-public.ulb.ac.be%2F&amp;data=05%7C01%7Calexandre.hachez%40ulb.be%7C3b54aac87f14482b085408da38adf910%7C30a5145e75bd4212bb028ff9c0ea4ae9%7C0%7C0%7C637884617104235611%7CUnknown%7CTWFpbGZsb3d8eyJWIjoiMC4wLjAwMDAiLCJQIjoiV2luMzIiLCJBTiI6Ik1haWwiLCJXVCI6Mn0%3D%7C3000%7C%7C%7C&amp;sdata=61q0QLZe2zRvLy39HUydUM4iYPqsO0Yob%2BX8ctJrgSo%3D&amp;reserved=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ur01.safelinks.protection.outlook.com/?url=https%3A%2F%2Fdroit-public.ulb.ac.be%2F&amp;data=05%7C01%7Calexandre.hachez%40ulb.be%7C3b54aac87f14482b085408da38adf910%7C30a5145e75bd4212bb028ff9c0ea4ae9%7C0%7C0%7C637884617104235611%7CUnknown%7CTWFpbGZsb3d8eyJWIjoiMC4wLjAwMDAiLCJQIjoiV2luMzIiLCJBTiI6Ik1haWwiLCJXVCI6Mn0%3D%7C3000%7C%7C%7C&amp;sdata=61q0QLZe2zRvLy39HUydUM4iYPqsO0Yob%2BX8ctJrgSo%3D&amp;reserved=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3.jpeg"/><Relationship Id="rId4" Type="http://schemas.openxmlformats.org/officeDocument/2006/relationships/hyperlink" Target="https://eur01.safelinks.protection.outlook.com/?url=https%3A%2F%2Fdroit-public.ulb.ac.be%2F&amp;data=05%7C01%7Calexandre.hachez%40ulb.be%7C3b54aac87f14482b085408da38adf910%7C30a5145e75bd4212bb028ff9c0ea4ae9%7C0%7C0%7C637884617104235611%7CUnknown%7CTWFpbGZsb3d8eyJWIjoiMC4wLjAwMDAiLCJQIjoiV2luMzIiLCJBTiI6Ik1haWwiLCJXVCI6Mn0%3D%7C3000%7C%7C%7C&amp;sdata=61q0QLZe2zRvLy39HUydUM4iYPqsO0Yob%2BX8ctJrgSo%3D&amp;reserved=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1.safelinks.protection.outlook.com/?url=https%3A%2F%2Fdroit-public.ulb.ac.be%2F&amp;data=05%7C01%7Calexandre.hachez%40ulb.be%7C3b54aac87f14482b085408da38adf910%7C30a5145e75bd4212bb028ff9c0ea4ae9%7C0%7C0%7C637884617104235611%7CUnknown%7CTWFpbGZsb3d8eyJWIjoiMC4wLjAwMDAiLCJQIjoiV2luMzIiLCJBTiI6Ik1haWwiLCJXVCI6Mn0%3D%7C3000%7C%7C%7C&amp;sdata=61q0QLZe2zRvLy39HUydUM4iYPqsO0Yob%2BX8ctJrgSo%3D&amp;reserved=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1.safelinks.protection.outlook.com/?url=https%3A%2F%2Fdroit-public.ulb.ac.be%2F&amp;data=05%7C01%7Calexandre.hachez%40ulb.be%7C3b54aac87f14482b085408da38adf910%7C30a5145e75bd4212bb028ff9c0ea4ae9%7C0%7C0%7C637884617104235611%7CUnknown%7CTWFpbGZsb3d8eyJWIjoiMC4wLjAwMDAiLCJQIjoiV2luMzIiLCJBTiI6Ik1haWwiLCJXVCI6Mn0%3D%7C3000%7C%7C%7C&amp;sdata=61q0QLZe2zRvLy39HUydUM4iYPqsO0Yob%2BX8ctJrgSo%3D&amp;reserved=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1.safelinks.protection.outlook.com/?url=https%3A%2F%2Fdroit-public.ulb.ac.be%2F&amp;data=05%7C01%7Calexandre.hachez%40ulb.be%7C3b54aac87f14482b085408da38adf910%7C30a5145e75bd4212bb028ff9c0ea4ae9%7C0%7C0%7C637884617104235611%7CUnknown%7CTWFpbGZsb3d8eyJWIjoiMC4wLjAwMDAiLCJQIjoiV2luMzIiLCJBTiI6Ik1haWwiLCJXVCI6Mn0%3D%7C3000%7C%7C%7C&amp;sdata=61q0QLZe2zRvLy39HUydUM4iYPqsO0Yob%2BX8ctJrgSo%3D&amp;reserved=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1.safelinks.protection.outlook.com/?url=https%3A%2F%2Fdroit-public.ulb.ac.be%2F&amp;data=05%7C01%7Calexandre.hachez%40ulb.be%7C3b54aac87f14482b085408da38adf910%7C30a5145e75bd4212bb028ff9c0ea4ae9%7C0%7C0%7C637884617104235611%7CUnknown%7CTWFpbGZsb3d8eyJWIjoiMC4wLjAwMDAiLCJQIjoiV2luMzIiLCJBTiI6Ik1haWwiLCJXVCI6Mn0%3D%7C3000%7C%7C%7C&amp;sdata=61q0QLZe2zRvLy39HUydUM4iYPqsO0Yob%2BX8ctJrgSo%3D&amp;reserved=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0F50CE-4D22-429B-8247-DAB3F68C4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7314"/>
            <a:ext cx="9144000" cy="1142538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1F497D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Cadastre de l’offre de services pour les personnes en situation de handicap à Bruxelles</a:t>
            </a:r>
            <a:endParaRPr lang="fr-BE" sz="6600" dirty="0">
              <a:solidFill>
                <a:srgbClr val="1F497D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BD02DA-50F3-415E-9EE1-89B067800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1677" y="3298918"/>
            <a:ext cx="10048646" cy="2387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fr-FR" sz="19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Sophie </a:t>
            </a:r>
            <a:r>
              <a:rPr lang="fr-FR" sz="1900" cap="small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Gérard </a:t>
            </a:r>
            <a:r>
              <a:rPr lang="fr-FR" sz="19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fr-FR" sz="1900" cap="small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9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Daniel </a:t>
            </a:r>
            <a:r>
              <a:rPr lang="fr-FR" sz="1900" cap="small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Dumont</a:t>
            </a:r>
            <a:r>
              <a:rPr lang="fr-FR" sz="19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900" cap="small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r-FR" sz="19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Centre de droit public et social</a:t>
            </a:r>
            <a:r>
              <a:rPr lang="fr-FR" sz="1900" cap="small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defRPr/>
            </a:pPr>
            <a:r>
              <a:rPr lang="fr-FR" sz="19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Naomé</a:t>
            </a:r>
            <a:r>
              <a:rPr lang="fr-FR" sz="19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900" cap="small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Ide</a:t>
            </a:r>
            <a:r>
              <a:rPr lang="fr-FR" sz="19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Claire </a:t>
            </a:r>
            <a:r>
              <a:rPr lang="fr-FR" sz="1900" cap="sm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Duchêne</a:t>
            </a:r>
            <a:r>
              <a:rPr lang="fr-FR" sz="1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fr-FR" sz="19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et Ilan </a:t>
            </a:r>
            <a:r>
              <a:rPr lang="fr-FR" sz="1900" cap="small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Tojerow</a:t>
            </a:r>
            <a:r>
              <a:rPr lang="fr-FR" sz="1900" cap="small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r-FR" sz="19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Dulbea</a:t>
            </a:r>
            <a:r>
              <a:rPr lang="fr-FR" sz="1900" cap="small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defRPr/>
            </a:pPr>
            <a:r>
              <a:rPr lang="fr-BE" sz="1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Gaétane </a:t>
            </a:r>
            <a:r>
              <a:rPr lang="fr-BE" sz="1900" cap="small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Deliens</a:t>
            </a:r>
            <a:r>
              <a:rPr lang="fr-BE" sz="1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Florence </a:t>
            </a:r>
            <a:r>
              <a:rPr lang="fr-BE" sz="1900" cap="small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Merken</a:t>
            </a:r>
            <a:r>
              <a:rPr lang="fr-BE" sz="1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et Solène </a:t>
            </a:r>
            <a:r>
              <a:rPr lang="fr-BE" sz="1900" cap="small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Jaspard</a:t>
            </a:r>
            <a:r>
              <a:rPr lang="fr-BE" sz="1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BE" sz="1900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(Acte)</a:t>
            </a:r>
          </a:p>
          <a:p>
            <a:pPr algn="ctr"/>
            <a:r>
              <a:rPr lang="fr-F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BE" sz="20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Rapport pour le compte de la COCOF et de la COCOM</a:t>
            </a:r>
            <a:r>
              <a:rPr lang="fr-BE" sz="1900" dirty="0"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fr-FR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Cahier spécial des charges n° 2021/566</a:t>
            </a:r>
          </a:p>
          <a:p>
            <a:pPr algn="ctr"/>
            <a:endParaRPr lang="fr-BE" sz="19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1900" dirty="0"/>
              <a:t>Juin 2023   </a:t>
            </a:r>
          </a:p>
        </p:txBody>
      </p:sp>
      <p:pic>
        <p:nvPicPr>
          <p:cNvPr id="3080" name="image7.png" descr="Dulbea - Département d'économie appliquée de l’ULB.">
            <a:extLst>
              <a:ext uri="{FF2B5EF4-FFF2-40B4-BE49-F238E27FC236}">
                <a16:creationId xmlns:a16="http://schemas.microsoft.com/office/drawing/2014/main" id="{CCD83569-1B32-45A1-8D58-344B4BF421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500" y="7688263"/>
            <a:ext cx="857250" cy="801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image2.png">
            <a:extLst>
              <a:ext uri="{FF2B5EF4-FFF2-40B4-BE49-F238E27FC236}">
                <a16:creationId xmlns:a16="http://schemas.microsoft.com/office/drawing/2014/main" id="{D0B524B3-3E11-43BB-AD8D-B276A81823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227" y="52606"/>
            <a:ext cx="2377175" cy="980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12">
            <a:extLst>
              <a:ext uri="{FF2B5EF4-FFF2-40B4-BE49-F238E27FC236}">
                <a16:creationId xmlns:a16="http://schemas.microsoft.com/office/drawing/2014/main" id="{76FD2F11-92C6-44CE-BB5E-50C480AA6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pic>
        <p:nvPicPr>
          <p:cNvPr id="4" name="Image 7">
            <a:hlinkClick r:id="rId5"/>
            <a:extLst>
              <a:ext uri="{FF2B5EF4-FFF2-40B4-BE49-F238E27FC236}">
                <a16:creationId xmlns:a16="http://schemas.microsoft.com/office/drawing/2014/main" id="{ED782022-C8E1-CF08-5373-7405BC3E0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2" y="5686518"/>
            <a:ext cx="1803480" cy="1021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5" descr="Une image contenant Police, texte, blanc, logo&#10;&#10;Description générée automatiquement">
            <a:extLst>
              <a:ext uri="{FF2B5EF4-FFF2-40B4-BE49-F238E27FC236}">
                <a16:creationId xmlns:a16="http://schemas.microsoft.com/office/drawing/2014/main" id="{E28E5447-2E4E-3DCD-BC34-1EFD60D70BC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6948" y="5572101"/>
            <a:ext cx="1915052" cy="1233293"/>
          </a:xfrm>
          <a:prstGeom prst="rect">
            <a:avLst/>
          </a:prstGeom>
        </p:spPr>
      </p:pic>
      <p:pic>
        <p:nvPicPr>
          <p:cNvPr id="8" name="image1.png">
            <a:extLst>
              <a:ext uri="{FF2B5EF4-FFF2-40B4-BE49-F238E27FC236}">
                <a16:creationId xmlns:a16="http://schemas.microsoft.com/office/drawing/2014/main" id="{F251DDEF-6775-BECB-98B7-57AD264B3709}"/>
              </a:ext>
            </a:extLst>
          </p:cNvPr>
          <p:cNvPicPr/>
          <p:nvPr/>
        </p:nvPicPr>
        <p:blipFill>
          <a:blip r:embed="rId8"/>
          <a:srcRect/>
          <a:stretch>
            <a:fillRect/>
          </a:stretch>
        </p:blipFill>
        <p:spPr>
          <a:xfrm>
            <a:off x="58813" y="54476"/>
            <a:ext cx="1623404" cy="664479"/>
          </a:xfrm>
          <a:prstGeom prst="rect">
            <a:avLst/>
          </a:prstGeom>
          <a:ln/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AFFF0516-307C-2AEA-E49B-65B4D3C78F79}"/>
              </a:ext>
            </a:extLst>
          </p:cNvPr>
          <p:cNvPicPr/>
          <p:nvPr/>
        </p:nvPicPr>
        <p:blipFill>
          <a:blip r:embed="rId9"/>
          <a:stretch>
            <a:fillRect/>
          </a:stretch>
        </p:blipFill>
        <p:spPr>
          <a:xfrm>
            <a:off x="5434012" y="5523596"/>
            <a:ext cx="1323975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136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89BD61F-2108-4402-8995-889EDA25AB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91826"/>
              </p:ext>
            </p:extLst>
          </p:nvPr>
        </p:nvGraphicFramePr>
        <p:xfrm>
          <a:off x="0" y="0"/>
          <a:ext cx="12192001" cy="68314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2614">
                  <a:extLst>
                    <a:ext uri="{9D8B030D-6E8A-4147-A177-3AD203B41FA5}">
                      <a16:colId xmlns:a16="http://schemas.microsoft.com/office/drawing/2014/main" val="561718634"/>
                    </a:ext>
                  </a:extLst>
                </a:gridCol>
                <a:gridCol w="886479">
                  <a:extLst>
                    <a:ext uri="{9D8B030D-6E8A-4147-A177-3AD203B41FA5}">
                      <a16:colId xmlns:a16="http://schemas.microsoft.com/office/drawing/2014/main" val="1197536213"/>
                    </a:ext>
                  </a:extLst>
                </a:gridCol>
                <a:gridCol w="998162">
                  <a:extLst>
                    <a:ext uri="{9D8B030D-6E8A-4147-A177-3AD203B41FA5}">
                      <a16:colId xmlns:a16="http://schemas.microsoft.com/office/drawing/2014/main" val="1525361913"/>
                    </a:ext>
                  </a:extLst>
                </a:gridCol>
                <a:gridCol w="1322749">
                  <a:extLst>
                    <a:ext uri="{9D8B030D-6E8A-4147-A177-3AD203B41FA5}">
                      <a16:colId xmlns:a16="http://schemas.microsoft.com/office/drawing/2014/main" val="1298266769"/>
                    </a:ext>
                  </a:extLst>
                </a:gridCol>
                <a:gridCol w="2138477">
                  <a:extLst>
                    <a:ext uri="{9D8B030D-6E8A-4147-A177-3AD203B41FA5}">
                      <a16:colId xmlns:a16="http://schemas.microsoft.com/office/drawing/2014/main" val="4029364768"/>
                    </a:ext>
                  </a:extLst>
                </a:gridCol>
                <a:gridCol w="2148230">
                  <a:extLst>
                    <a:ext uri="{9D8B030D-6E8A-4147-A177-3AD203B41FA5}">
                      <a16:colId xmlns:a16="http://schemas.microsoft.com/office/drawing/2014/main" val="526688166"/>
                    </a:ext>
                  </a:extLst>
                </a:gridCol>
                <a:gridCol w="1293915">
                  <a:extLst>
                    <a:ext uri="{9D8B030D-6E8A-4147-A177-3AD203B41FA5}">
                      <a16:colId xmlns:a16="http://schemas.microsoft.com/office/drawing/2014/main" val="3205426031"/>
                    </a:ext>
                  </a:extLst>
                </a:gridCol>
                <a:gridCol w="695819">
                  <a:extLst>
                    <a:ext uri="{9D8B030D-6E8A-4147-A177-3AD203B41FA5}">
                      <a16:colId xmlns:a16="http://schemas.microsoft.com/office/drawing/2014/main" val="2755674984"/>
                    </a:ext>
                  </a:extLst>
                </a:gridCol>
                <a:gridCol w="1165556">
                  <a:extLst>
                    <a:ext uri="{9D8B030D-6E8A-4147-A177-3AD203B41FA5}">
                      <a16:colId xmlns:a16="http://schemas.microsoft.com/office/drawing/2014/main" val="3023153745"/>
                    </a:ext>
                  </a:extLst>
                </a:gridCol>
              </a:tblGrid>
              <a:tr h="2315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3. MOBILITE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COCOF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COCOM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Communauté flamande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Etat fédéral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RBC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Communauté française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VGC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Communes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278120"/>
                  </a:ext>
                </a:extLst>
              </a:tr>
              <a:tr h="3899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Dispositions urbanistiques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 err="1">
                          <a:effectLst/>
                        </a:rPr>
                        <a:t>Urban.brussels</a:t>
                      </a:r>
                      <a:r>
                        <a:rPr lang="fr-FR" sz="1100" dirty="0">
                          <a:effectLst/>
                        </a:rPr>
                        <a:t> + SPRB Bruxelles Economie et emploi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9855110"/>
                  </a:ext>
                </a:extLst>
              </a:tr>
              <a:tr h="1999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Carte de stationnement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SPF Sécurité sociale, DG PH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3187739"/>
                  </a:ext>
                </a:extLst>
              </a:tr>
              <a:tr h="2315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Emplacement de parking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SPF Mobilité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SPRB Bruxelles Mobilité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Service communal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778194"/>
                  </a:ext>
                </a:extLst>
              </a:tr>
              <a:tr h="3920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Carte de réduction pour transports en commun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SPF Sécurité sociale, DG PH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0859752"/>
                  </a:ext>
                </a:extLst>
              </a:tr>
              <a:tr h="56539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Centre d'aptitude à la conduite et adaptation des véhicules (CARA)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Vias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8241451"/>
                  </a:ext>
                </a:extLst>
              </a:tr>
              <a:tr h="35598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Cours de conduite automobile (auto-écoles)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SPF Mobilité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411196"/>
                  </a:ext>
                </a:extLst>
              </a:tr>
              <a:tr h="3769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Aide financière pour les cours de conduite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PHARE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6612683"/>
                  </a:ext>
                </a:extLst>
              </a:tr>
              <a:tr h="3994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Titres-services pour le transport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SPRB Bruxelles Economie et Emploi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38343"/>
                  </a:ext>
                </a:extLst>
              </a:tr>
              <a:tr h="6072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Adaptation des taxis et chèques-taxis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SPRB Bruxelles Mobilité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Mise en œuvre : maisons de quartier et CPAS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016991"/>
                  </a:ext>
                </a:extLst>
              </a:tr>
              <a:tr h="2315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Taxibus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SPRB Bruxelles Mobilité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160461"/>
                  </a:ext>
                </a:extLst>
              </a:tr>
              <a:tr h="3477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Transport social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Gouvernement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INAMI (mutuelles)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Service communal + CPAS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115424"/>
                  </a:ext>
                </a:extLst>
              </a:tr>
              <a:tr h="4102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Aides individuelles à la mobilité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PHARE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 err="1">
                          <a:effectLst/>
                        </a:rPr>
                        <a:t>Iriscare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VAPH + VSB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4368267"/>
                  </a:ext>
                </a:extLst>
              </a:tr>
              <a:tr h="4112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Associations spécialisées en accessibilité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PHARE (6 + 5 PP)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8565608"/>
                  </a:ext>
                </a:extLst>
              </a:tr>
              <a:tr h="6204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Autorisation d'accès des lieux publics pour les chiens d'assistance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Min. de la </a:t>
                      </a:r>
                      <a:r>
                        <a:rPr lang="fr-FR" sz="1100" dirty="0" err="1">
                          <a:effectLst/>
                        </a:rPr>
                        <a:t>pol</a:t>
                      </a:r>
                      <a:r>
                        <a:rPr lang="fr-FR" sz="1100" dirty="0">
                          <a:effectLst/>
                        </a:rPr>
                        <a:t>. de l'Aide aux pers.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VAPH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8697257"/>
                  </a:ext>
                </a:extLst>
              </a:tr>
              <a:tr h="4102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Aides financières pour l'aménagement du véhicule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PHARE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VAPH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SPF Finances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SPRB Bruxelles Mobilité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nl-BE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1836740"/>
                  </a:ext>
                </a:extLst>
              </a:tr>
              <a:tr h="4102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Projets initiatives liés à la mobilité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PHARE (1)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Collège (2)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>
                          <a:effectLst/>
                        </a:rPr>
                        <a:t> </a:t>
                      </a:r>
                      <a:endParaRPr lang="nl-BE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nl-BE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4565" marR="3456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3746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308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7E1AD767-B784-4553-965F-204F8E5A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796735"/>
              </p:ext>
            </p:extLst>
          </p:nvPr>
        </p:nvGraphicFramePr>
        <p:xfrm>
          <a:off x="0" y="0"/>
          <a:ext cx="12192000" cy="6857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3043">
                  <a:extLst>
                    <a:ext uri="{9D8B030D-6E8A-4147-A177-3AD203B41FA5}">
                      <a16:colId xmlns:a16="http://schemas.microsoft.com/office/drawing/2014/main" val="880438786"/>
                    </a:ext>
                  </a:extLst>
                </a:gridCol>
                <a:gridCol w="1136522">
                  <a:extLst>
                    <a:ext uri="{9D8B030D-6E8A-4147-A177-3AD203B41FA5}">
                      <a16:colId xmlns:a16="http://schemas.microsoft.com/office/drawing/2014/main" val="3498720385"/>
                    </a:ext>
                  </a:extLst>
                </a:gridCol>
                <a:gridCol w="1302366">
                  <a:extLst>
                    <a:ext uri="{9D8B030D-6E8A-4147-A177-3AD203B41FA5}">
                      <a16:colId xmlns:a16="http://schemas.microsoft.com/office/drawing/2014/main" val="1227360293"/>
                    </a:ext>
                  </a:extLst>
                </a:gridCol>
                <a:gridCol w="1790144">
                  <a:extLst>
                    <a:ext uri="{9D8B030D-6E8A-4147-A177-3AD203B41FA5}">
                      <a16:colId xmlns:a16="http://schemas.microsoft.com/office/drawing/2014/main" val="1509709680"/>
                    </a:ext>
                  </a:extLst>
                </a:gridCol>
                <a:gridCol w="1299927">
                  <a:extLst>
                    <a:ext uri="{9D8B030D-6E8A-4147-A177-3AD203B41FA5}">
                      <a16:colId xmlns:a16="http://schemas.microsoft.com/office/drawing/2014/main" val="1409533647"/>
                    </a:ext>
                  </a:extLst>
                </a:gridCol>
                <a:gridCol w="651183">
                  <a:extLst>
                    <a:ext uri="{9D8B030D-6E8A-4147-A177-3AD203B41FA5}">
                      <a16:colId xmlns:a16="http://schemas.microsoft.com/office/drawing/2014/main" val="1910116944"/>
                    </a:ext>
                  </a:extLst>
                </a:gridCol>
                <a:gridCol w="1624300">
                  <a:extLst>
                    <a:ext uri="{9D8B030D-6E8A-4147-A177-3AD203B41FA5}">
                      <a16:colId xmlns:a16="http://schemas.microsoft.com/office/drawing/2014/main" val="710979263"/>
                    </a:ext>
                  </a:extLst>
                </a:gridCol>
                <a:gridCol w="775566">
                  <a:extLst>
                    <a:ext uri="{9D8B030D-6E8A-4147-A177-3AD203B41FA5}">
                      <a16:colId xmlns:a16="http://schemas.microsoft.com/office/drawing/2014/main" val="1667749249"/>
                    </a:ext>
                  </a:extLst>
                </a:gridCol>
                <a:gridCol w="1338949">
                  <a:extLst>
                    <a:ext uri="{9D8B030D-6E8A-4147-A177-3AD203B41FA5}">
                      <a16:colId xmlns:a16="http://schemas.microsoft.com/office/drawing/2014/main" val="3210910681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4. SOINS DE SANTE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COCOF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COCOM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Communauté flamande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Etat fédéral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RBC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Communauté française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VGC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Communes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443179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Intervention majorée (BIM)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INAMI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720959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Maisons de soins psychiatriques (MSP)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 err="1">
                          <a:effectLst/>
                        </a:rPr>
                        <a:t>Iriscare</a:t>
                      </a:r>
                      <a:r>
                        <a:rPr lang="fr-FR" sz="1200" dirty="0">
                          <a:effectLst/>
                        </a:rPr>
                        <a:t> (5)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38857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Services de santé mentale (SSM)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Collège (24)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Collège réuni (5)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200" dirty="0">
                          <a:effectLst/>
                        </a:rPr>
                        <a:t>Agentschap </a:t>
                      </a:r>
                      <a:r>
                        <a:rPr lang="fr-FR" sz="1200" dirty="0" err="1">
                          <a:effectLst/>
                        </a:rPr>
                        <a:t>Zorg</a:t>
                      </a:r>
                      <a:r>
                        <a:rPr lang="fr-FR" sz="1200" dirty="0">
                          <a:effectLst/>
                        </a:rPr>
                        <a:t> en </a:t>
                      </a:r>
                      <a:r>
                        <a:rPr lang="fr-FR" sz="1200" dirty="0" err="1">
                          <a:effectLst/>
                        </a:rPr>
                        <a:t>Gezondheid</a:t>
                      </a:r>
                      <a:r>
                        <a:rPr lang="fr-FR" sz="1200" dirty="0">
                          <a:effectLst/>
                        </a:rPr>
                        <a:t> (1)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140536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Centres de revalidation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DAPH (1)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 err="1">
                          <a:effectLst/>
                        </a:rPr>
                        <a:t>Iriscare</a:t>
                      </a:r>
                      <a:r>
                        <a:rPr lang="fr-FR" sz="1200" dirty="0">
                          <a:effectLst/>
                        </a:rPr>
                        <a:t> (10)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200" dirty="0">
                          <a:effectLst/>
                        </a:rPr>
                        <a:t>Agentschap </a:t>
                      </a:r>
                      <a:r>
                        <a:rPr lang="fr-FR" sz="1200" dirty="0" err="1">
                          <a:effectLst/>
                        </a:rPr>
                        <a:t>Zorg</a:t>
                      </a:r>
                      <a:r>
                        <a:rPr lang="fr-FR" sz="1200" dirty="0">
                          <a:effectLst/>
                        </a:rPr>
                        <a:t> en </a:t>
                      </a:r>
                      <a:r>
                        <a:rPr lang="fr-FR" sz="1200" dirty="0" err="1">
                          <a:effectLst/>
                        </a:rPr>
                        <a:t>Gezondheid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1429663"/>
                  </a:ext>
                </a:extLst>
              </a:tr>
              <a:tr h="8572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Cellules mobiles d'intervention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Collège réuni (20 - 1 </a:t>
                      </a:r>
                      <a:r>
                        <a:rPr lang="fr-FR" sz="1200" dirty="0" err="1">
                          <a:effectLst/>
                        </a:rPr>
                        <a:t>spéc</a:t>
                      </a:r>
                      <a:r>
                        <a:rPr lang="fr-FR" sz="1200" dirty="0">
                          <a:effectLst/>
                        </a:rPr>
                        <a:t>. DD)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577267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Projets initiatives d'aide au diagnostic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(1)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Collège (3)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3219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Centres pour troubles du développement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200" dirty="0">
                          <a:effectLst/>
                        </a:rPr>
                        <a:t>Agentschap </a:t>
                      </a:r>
                      <a:r>
                        <a:rPr lang="fr-FR" sz="1200" dirty="0" err="1">
                          <a:effectLst/>
                        </a:rPr>
                        <a:t>Opgroeien</a:t>
                      </a:r>
                      <a:r>
                        <a:rPr lang="fr-FR" sz="1200" dirty="0">
                          <a:effectLst/>
                        </a:rPr>
                        <a:t> (1)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330536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Centres d'observation et de traitement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200" dirty="0">
                          <a:effectLst/>
                        </a:rPr>
                        <a:t>Agentschap </a:t>
                      </a:r>
                      <a:r>
                        <a:rPr lang="fr-FR" sz="1200" dirty="0" err="1">
                          <a:effectLst/>
                        </a:rPr>
                        <a:t>Opgroeien</a:t>
                      </a:r>
                      <a:r>
                        <a:rPr lang="fr-FR" sz="1200" dirty="0">
                          <a:effectLst/>
                        </a:rPr>
                        <a:t> (1)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3162700"/>
                  </a:ext>
                </a:extLst>
              </a:tr>
              <a:tr h="8572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Centres de référence pour les troubles du spectre de l'autisme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(1)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(1)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(1)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70726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Services de soins à domicile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 err="1">
                          <a:effectLst/>
                        </a:rPr>
                        <a:t>Iriscare</a:t>
                      </a:r>
                      <a:r>
                        <a:rPr lang="fr-FR" sz="1200" dirty="0">
                          <a:effectLst/>
                        </a:rPr>
                        <a:t> (3)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200" dirty="0">
                          <a:effectLst/>
                        </a:rPr>
                        <a:t>Agentschap </a:t>
                      </a:r>
                      <a:r>
                        <a:rPr lang="fr-FR" sz="1200" dirty="0" err="1">
                          <a:effectLst/>
                        </a:rPr>
                        <a:t>Zorg</a:t>
                      </a:r>
                      <a:r>
                        <a:rPr lang="fr-FR" sz="1200" dirty="0">
                          <a:effectLst/>
                        </a:rPr>
                        <a:t> en </a:t>
                      </a:r>
                      <a:r>
                        <a:rPr lang="fr-FR" sz="1200" dirty="0" err="1">
                          <a:effectLst/>
                        </a:rPr>
                        <a:t>Gezondheid</a:t>
                      </a:r>
                      <a:r>
                        <a:rPr lang="fr-FR" sz="1200" dirty="0">
                          <a:effectLst/>
                        </a:rPr>
                        <a:t> (2)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7875" marR="3787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2966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977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0ED8728-0540-421B-9873-315C8514A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180686"/>
              </p:ext>
            </p:extLst>
          </p:nvPr>
        </p:nvGraphicFramePr>
        <p:xfrm>
          <a:off x="0" y="0"/>
          <a:ext cx="12192000" cy="6844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6688">
                  <a:extLst>
                    <a:ext uri="{9D8B030D-6E8A-4147-A177-3AD203B41FA5}">
                      <a16:colId xmlns:a16="http://schemas.microsoft.com/office/drawing/2014/main" val="3170207834"/>
                    </a:ext>
                  </a:extLst>
                </a:gridCol>
                <a:gridCol w="1416995">
                  <a:extLst>
                    <a:ext uri="{9D8B030D-6E8A-4147-A177-3AD203B41FA5}">
                      <a16:colId xmlns:a16="http://schemas.microsoft.com/office/drawing/2014/main" val="3366395485"/>
                    </a:ext>
                  </a:extLst>
                </a:gridCol>
                <a:gridCol w="1112133">
                  <a:extLst>
                    <a:ext uri="{9D8B030D-6E8A-4147-A177-3AD203B41FA5}">
                      <a16:colId xmlns:a16="http://schemas.microsoft.com/office/drawing/2014/main" val="494152897"/>
                    </a:ext>
                  </a:extLst>
                </a:gridCol>
                <a:gridCol w="1570644">
                  <a:extLst>
                    <a:ext uri="{9D8B030D-6E8A-4147-A177-3AD203B41FA5}">
                      <a16:colId xmlns:a16="http://schemas.microsoft.com/office/drawing/2014/main" val="3543141144"/>
                    </a:ext>
                  </a:extLst>
                </a:gridCol>
                <a:gridCol w="882877">
                  <a:extLst>
                    <a:ext uri="{9D8B030D-6E8A-4147-A177-3AD203B41FA5}">
                      <a16:colId xmlns:a16="http://schemas.microsoft.com/office/drawing/2014/main" val="654673702"/>
                    </a:ext>
                  </a:extLst>
                </a:gridCol>
                <a:gridCol w="902388">
                  <a:extLst>
                    <a:ext uri="{9D8B030D-6E8A-4147-A177-3AD203B41FA5}">
                      <a16:colId xmlns:a16="http://schemas.microsoft.com/office/drawing/2014/main" val="3230164133"/>
                    </a:ext>
                  </a:extLst>
                </a:gridCol>
                <a:gridCol w="1760877">
                  <a:extLst>
                    <a:ext uri="{9D8B030D-6E8A-4147-A177-3AD203B41FA5}">
                      <a16:colId xmlns:a16="http://schemas.microsoft.com/office/drawing/2014/main" val="3914343857"/>
                    </a:ext>
                  </a:extLst>
                </a:gridCol>
                <a:gridCol w="692644">
                  <a:extLst>
                    <a:ext uri="{9D8B030D-6E8A-4147-A177-3AD203B41FA5}">
                      <a16:colId xmlns:a16="http://schemas.microsoft.com/office/drawing/2014/main" val="4149585671"/>
                    </a:ext>
                  </a:extLst>
                </a:gridCol>
                <a:gridCol w="1326754">
                  <a:extLst>
                    <a:ext uri="{9D8B030D-6E8A-4147-A177-3AD203B41FA5}">
                      <a16:colId xmlns:a16="http://schemas.microsoft.com/office/drawing/2014/main" val="140087964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5. ENSEIGNEMENT ET FORMATION PROFESSIONNELLE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COCOF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COCOM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Communauté flamande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Etat fédéral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RBC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Communauté française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VGC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Communes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67223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Enseignement ordinaire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200" dirty="0">
                          <a:effectLst/>
                        </a:rPr>
                        <a:t>Agentschap </a:t>
                      </a:r>
                      <a:r>
                        <a:rPr lang="fr-FR" sz="1200" dirty="0" err="1">
                          <a:effectLst/>
                        </a:rPr>
                        <a:t>Onderwijs</a:t>
                      </a:r>
                      <a:r>
                        <a:rPr lang="fr-FR" sz="1200" dirty="0">
                          <a:effectLst/>
                        </a:rPr>
                        <a:t> &amp; </a:t>
                      </a:r>
                      <a:r>
                        <a:rPr lang="fr-FR" sz="1200" dirty="0" err="1">
                          <a:effectLst/>
                        </a:rPr>
                        <a:t>Vorming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Administration générale de l'Enseignement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194605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Enseignement spécialisé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200" dirty="0">
                          <a:effectLst/>
                        </a:rPr>
                        <a:t>Agentschap </a:t>
                      </a:r>
                      <a:r>
                        <a:rPr lang="fr-FR" sz="1200" dirty="0" err="1">
                          <a:effectLst/>
                        </a:rPr>
                        <a:t>Onderwijs</a:t>
                      </a:r>
                      <a:r>
                        <a:rPr lang="fr-FR" sz="1200" dirty="0">
                          <a:effectLst/>
                        </a:rPr>
                        <a:t> &amp; </a:t>
                      </a:r>
                      <a:r>
                        <a:rPr lang="fr-FR" sz="1200" dirty="0" err="1">
                          <a:effectLst/>
                        </a:rPr>
                        <a:t>Vorming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Administration générale de l'Enseignement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167916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Services d'aide à l'inclusion scolaire et extrascolaire [futur]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[futur]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316045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SA - Aide à l'inclusion scolaire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PHARE (6)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2454154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Projets initiatives - Insertion scolaire ou professionnelle et/ou activités collectives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(2 PP + 2 PPA)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036118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Centres de formation professionnelle spécialisée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Bruxelles Formation (4)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1680055"/>
                  </a:ext>
                </a:extLst>
              </a:tr>
              <a:tr h="4865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Services préparatoires à la formation professionnelle [futur]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PHARE [futur]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4895058"/>
                  </a:ext>
                </a:extLst>
              </a:tr>
              <a:tr h="4676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Services d'appui à la formation professionnelle (SAFP)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(5)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9267338"/>
                  </a:ext>
                </a:extLst>
              </a:tr>
              <a:tr h="4816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Projet "Back to work"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PHARE + Bruxelles Formation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VDAB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INAMI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 err="1">
                          <a:effectLst/>
                        </a:rPr>
                        <a:t>Actiris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091386"/>
                  </a:ext>
                </a:extLst>
              </a:tr>
              <a:tr h="4816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Transport socolaire dans l'enseignement spécialisé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Service du Transport Scolaire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200">
                          <a:effectLst/>
                        </a:rPr>
                        <a:t>Agentschap </a:t>
                      </a:r>
                      <a:r>
                        <a:rPr lang="fr-FR" sz="1200">
                          <a:effectLst/>
                        </a:rPr>
                        <a:t>Onderwijs &amp; Vorming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1830024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Intervention dans les frais de déplacement dans l'enseignement ordinaire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200" dirty="0">
                          <a:effectLst/>
                        </a:rPr>
                        <a:t>Agentschap </a:t>
                      </a:r>
                      <a:r>
                        <a:rPr lang="fr-FR" sz="1200" dirty="0" err="1">
                          <a:effectLst/>
                        </a:rPr>
                        <a:t>Opgroeien</a:t>
                      </a:r>
                      <a:r>
                        <a:rPr lang="fr-FR" sz="1200" dirty="0">
                          <a:effectLst/>
                        </a:rPr>
                        <a:t> + VAPH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932653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Aides individuelles à la communication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PHARE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VAPH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896377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Aides individuelles pour l'accompagnement pédagogique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VAPH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6258" marR="2625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156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7469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9941C6D-8009-4557-B736-3C34B09398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538897"/>
              </p:ext>
            </p:extLst>
          </p:nvPr>
        </p:nvGraphicFramePr>
        <p:xfrm>
          <a:off x="0" y="0"/>
          <a:ext cx="12191999" cy="68236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9972">
                  <a:extLst>
                    <a:ext uri="{9D8B030D-6E8A-4147-A177-3AD203B41FA5}">
                      <a16:colId xmlns:a16="http://schemas.microsoft.com/office/drawing/2014/main" val="4204368960"/>
                    </a:ext>
                  </a:extLst>
                </a:gridCol>
                <a:gridCol w="1136294">
                  <a:extLst>
                    <a:ext uri="{9D8B030D-6E8A-4147-A177-3AD203B41FA5}">
                      <a16:colId xmlns:a16="http://schemas.microsoft.com/office/drawing/2014/main" val="3562117052"/>
                    </a:ext>
                  </a:extLst>
                </a:gridCol>
                <a:gridCol w="1194817">
                  <a:extLst>
                    <a:ext uri="{9D8B030D-6E8A-4147-A177-3AD203B41FA5}">
                      <a16:colId xmlns:a16="http://schemas.microsoft.com/office/drawing/2014/main" val="1246596585"/>
                    </a:ext>
                  </a:extLst>
                </a:gridCol>
                <a:gridCol w="1733702">
                  <a:extLst>
                    <a:ext uri="{9D8B030D-6E8A-4147-A177-3AD203B41FA5}">
                      <a16:colId xmlns:a16="http://schemas.microsoft.com/office/drawing/2014/main" val="3187151497"/>
                    </a:ext>
                  </a:extLst>
                </a:gridCol>
                <a:gridCol w="860756">
                  <a:extLst>
                    <a:ext uri="{9D8B030D-6E8A-4147-A177-3AD203B41FA5}">
                      <a16:colId xmlns:a16="http://schemas.microsoft.com/office/drawing/2014/main" val="2472005091"/>
                    </a:ext>
                  </a:extLst>
                </a:gridCol>
                <a:gridCol w="794917">
                  <a:extLst>
                    <a:ext uri="{9D8B030D-6E8A-4147-A177-3AD203B41FA5}">
                      <a16:colId xmlns:a16="http://schemas.microsoft.com/office/drawing/2014/main" val="1336722534"/>
                    </a:ext>
                  </a:extLst>
                </a:gridCol>
                <a:gridCol w="1531315">
                  <a:extLst>
                    <a:ext uri="{9D8B030D-6E8A-4147-A177-3AD203B41FA5}">
                      <a16:colId xmlns:a16="http://schemas.microsoft.com/office/drawing/2014/main" val="4033729158"/>
                    </a:ext>
                  </a:extLst>
                </a:gridCol>
                <a:gridCol w="675436">
                  <a:extLst>
                    <a:ext uri="{9D8B030D-6E8A-4147-A177-3AD203B41FA5}">
                      <a16:colId xmlns:a16="http://schemas.microsoft.com/office/drawing/2014/main" val="3450006654"/>
                    </a:ext>
                  </a:extLst>
                </a:gridCol>
                <a:gridCol w="1294790">
                  <a:extLst>
                    <a:ext uri="{9D8B030D-6E8A-4147-A177-3AD203B41FA5}">
                      <a16:colId xmlns:a16="http://schemas.microsoft.com/office/drawing/2014/main" val="675371746"/>
                    </a:ext>
                  </a:extLst>
                </a:gridCol>
              </a:tblGrid>
              <a:tr h="3104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6. TRAVAIL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COCOF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COCOM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Communauté flamande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Etat fédéral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RBC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Communauté française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VGC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Communes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1177284"/>
                  </a:ext>
                </a:extLst>
              </a:tr>
              <a:tr h="1761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Aménagements raisonnables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6117268"/>
                  </a:ext>
                </a:extLst>
              </a:tr>
              <a:tr h="1761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Quotas d'emploi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79487"/>
                  </a:ext>
                </a:extLst>
              </a:tr>
              <a:tr h="3615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Entreprises de travail adapté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PHARE (12)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150" dirty="0" err="1">
                          <a:effectLst/>
                        </a:rPr>
                        <a:t>Department</a:t>
                      </a:r>
                      <a:r>
                        <a:rPr lang="nl-BE" sz="1150" dirty="0">
                          <a:effectLst/>
                        </a:rPr>
                        <a:t> Werk en sociale economie (1)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8903622"/>
                  </a:ext>
                </a:extLst>
              </a:tr>
              <a:tr h="3104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Projets initiatives d'insertion professionnelle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PHARE (1 PI)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8453819"/>
                  </a:ext>
                </a:extLst>
              </a:tr>
              <a:tr h="3104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SA - Aide à la recherche d'emploi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PHARE (11)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7485723"/>
                  </a:ext>
                </a:extLst>
              </a:tr>
              <a:tr h="3104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Projets initiatives d'aide à la recherche d'emploi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PHARE (1 PP)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957667"/>
                  </a:ext>
                </a:extLst>
              </a:tr>
              <a:tr h="4656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Projet "Back to work"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PHARE + Bruxelles Formation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VDAB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INAMI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 err="1">
                          <a:effectLst/>
                        </a:rPr>
                        <a:t>Actiris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245261"/>
                  </a:ext>
                </a:extLst>
              </a:tr>
              <a:tr h="6209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Services d'habitat accompagné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Ministres de la politique de l'Aide aux Personnes (7)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9171352"/>
                  </a:ext>
                </a:extLst>
              </a:tr>
              <a:tr h="1761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Stages découverte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PHARE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5917635"/>
                  </a:ext>
                </a:extLst>
              </a:tr>
              <a:tr h="3104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Contrats d'adaptation professionnelle (CAP)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PHARE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7177393"/>
                  </a:ext>
                </a:extLst>
              </a:tr>
              <a:tr h="1761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Primes de tutorat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PHARE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648095"/>
                  </a:ext>
                </a:extLst>
              </a:tr>
              <a:tr h="3104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Primes de sensibilisation à l'inclusion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PHARE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5595571"/>
                  </a:ext>
                </a:extLst>
              </a:tr>
              <a:tr h="1761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Primes d'insertion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PHARE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1647690"/>
                  </a:ext>
                </a:extLst>
              </a:tr>
              <a:tr h="1761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Primes d'installation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PHARE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331187"/>
                  </a:ext>
                </a:extLst>
              </a:tr>
              <a:tr h="3615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Aides à l'adaptation du poste et de l'environnement de travail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PHARE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3745458"/>
                  </a:ext>
                </a:extLst>
              </a:tr>
              <a:tr h="3615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Intervention dans les frais de déplacement lié au travail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PHARE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3999794"/>
                  </a:ext>
                </a:extLst>
              </a:tr>
              <a:tr h="6209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Associations représentatives d'employeurs du secteur de l'aide aux personnes handicapées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PHARE (3)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9154315"/>
                  </a:ext>
                </a:extLst>
              </a:tr>
              <a:tr h="10866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Subsides d'aide à l'emploi et aide à la recherche d'emploi (Activa.brussels aptitudes réduites, Accompagnement des publics spécifiques - APS, Pool H, projet Transition - Insertion)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 err="1">
                          <a:effectLst/>
                        </a:rPr>
                        <a:t>Actiris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FEBRAP : projet Transition-Insertion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>
                          <a:effectLst/>
                        </a:rPr>
                        <a:t> </a:t>
                      </a:r>
                      <a:endParaRPr lang="nl-BE" sz="11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150" dirty="0">
                          <a:effectLst/>
                        </a:rPr>
                        <a:t> </a:t>
                      </a:r>
                      <a:endParaRPr lang="nl-BE" sz="11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5008" marR="2500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4978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634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443F8DB-DDBB-401E-8CA7-045B3EB8B1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651559"/>
              </p:ext>
            </p:extLst>
          </p:nvPr>
        </p:nvGraphicFramePr>
        <p:xfrm>
          <a:off x="0" y="0"/>
          <a:ext cx="12192001" cy="6857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6689">
                  <a:extLst>
                    <a:ext uri="{9D8B030D-6E8A-4147-A177-3AD203B41FA5}">
                      <a16:colId xmlns:a16="http://schemas.microsoft.com/office/drawing/2014/main" val="1850324830"/>
                    </a:ext>
                  </a:extLst>
                </a:gridCol>
                <a:gridCol w="1634056">
                  <a:extLst>
                    <a:ext uri="{9D8B030D-6E8A-4147-A177-3AD203B41FA5}">
                      <a16:colId xmlns:a16="http://schemas.microsoft.com/office/drawing/2014/main" val="2447147925"/>
                    </a:ext>
                  </a:extLst>
                </a:gridCol>
                <a:gridCol w="990189">
                  <a:extLst>
                    <a:ext uri="{9D8B030D-6E8A-4147-A177-3AD203B41FA5}">
                      <a16:colId xmlns:a16="http://schemas.microsoft.com/office/drawing/2014/main" val="3875851010"/>
                    </a:ext>
                  </a:extLst>
                </a:gridCol>
                <a:gridCol w="1568204">
                  <a:extLst>
                    <a:ext uri="{9D8B030D-6E8A-4147-A177-3AD203B41FA5}">
                      <a16:colId xmlns:a16="http://schemas.microsoft.com/office/drawing/2014/main" val="3479422700"/>
                    </a:ext>
                  </a:extLst>
                </a:gridCol>
                <a:gridCol w="1619421">
                  <a:extLst>
                    <a:ext uri="{9D8B030D-6E8A-4147-A177-3AD203B41FA5}">
                      <a16:colId xmlns:a16="http://schemas.microsoft.com/office/drawing/2014/main" val="3208299666"/>
                    </a:ext>
                  </a:extLst>
                </a:gridCol>
                <a:gridCol w="1243832">
                  <a:extLst>
                    <a:ext uri="{9D8B030D-6E8A-4147-A177-3AD203B41FA5}">
                      <a16:colId xmlns:a16="http://schemas.microsoft.com/office/drawing/2014/main" val="1966516134"/>
                    </a:ext>
                  </a:extLst>
                </a:gridCol>
                <a:gridCol w="831661">
                  <a:extLst>
                    <a:ext uri="{9D8B030D-6E8A-4147-A177-3AD203B41FA5}">
                      <a16:colId xmlns:a16="http://schemas.microsoft.com/office/drawing/2014/main" val="896653373"/>
                    </a:ext>
                  </a:extLst>
                </a:gridCol>
                <a:gridCol w="553628">
                  <a:extLst>
                    <a:ext uri="{9D8B030D-6E8A-4147-A177-3AD203B41FA5}">
                      <a16:colId xmlns:a16="http://schemas.microsoft.com/office/drawing/2014/main" val="2964494117"/>
                    </a:ext>
                  </a:extLst>
                </a:gridCol>
                <a:gridCol w="1224321">
                  <a:extLst>
                    <a:ext uri="{9D8B030D-6E8A-4147-A177-3AD203B41FA5}">
                      <a16:colId xmlns:a16="http://schemas.microsoft.com/office/drawing/2014/main" val="3390457181"/>
                    </a:ext>
                  </a:extLst>
                </a:gridCol>
              </a:tblGrid>
              <a:tr h="4424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7. LOGEMENT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COCOF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COCOM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Communauté flamande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Etat fédéral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RBC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Comm. fr.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VGC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Communes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228262"/>
                  </a:ext>
                </a:extLst>
              </a:tr>
              <a:tr h="6636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Tarif social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200" dirty="0">
                          <a:effectLst/>
                        </a:rPr>
                        <a:t>SPF Economie, DG Energie-Energie sociale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5743096"/>
                  </a:ext>
                </a:extLst>
              </a:tr>
              <a:tr h="6636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Logements sociaux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SLRB, Fonds du logement, AIS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Service communal + CPAS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959647"/>
                  </a:ext>
                </a:extLst>
              </a:tr>
              <a:tr h="4424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Accessibilité des logements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SPRB Bruxelles Logement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9985785"/>
                  </a:ext>
                </a:extLst>
              </a:tr>
              <a:tr h="4424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Allocation de relogement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SPRB Bruxelles Logement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00940"/>
                  </a:ext>
                </a:extLst>
              </a:tr>
              <a:tr h="8849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Centres d'hébergement, centres multifonctionnels et services de soutien au logement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(12 CHE, 21 CHA) 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 err="1">
                          <a:effectLst/>
                        </a:rPr>
                        <a:t>Iriscare</a:t>
                      </a:r>
                      <a:r>
                        <a:rPr lang="fr-FR" sz="1200" dirty="0">
                          <a:effectLst/>
                        </a:rPr>
                        <a:t> (0 CHE, 8 CHA)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VAPH (3 MFC, 4 services de soutien)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5559771"/>
                  </a:ext>
                </a:extLst>
              </a:tr>
              <a:tr h="4424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Initiatives d'habitations protégées (IHP)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Collège (1)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Iriscare (14)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Gouvernement (2)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822053"/>
                  </a:ext>
                </a:extLst>
              </a:tr>
              <a:tr h="6636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Services de logement inclusif [futur]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PHARE (futur + 1 PP + 1 PPA)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9794687"/>
                  </a:ext>
                </a:extLst>
              </a:tr>
              <a:tr h="2212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SA - Logement accompagné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(7)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475776"/>
                  </a:ext>
                </a:extLst>
              </a:tr>
              <a:tr h="4424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Services d'accueil familial et familles d'accueil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(2 + 2 SA)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 err="1">
                          <a:effectLst/>
                        </a:rPr>
                        <a:t>Opgroeien</a:t>
                      </a:r>
                      <a:r>
                        <a:rPr lang="fr-FR" sz="1200" dirty="0">
                          <a:effectLst/>
                        </a:rPr>
                        <a:t> (1)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9936876"/>
                  </a:ext>
                </a:extLst>
              </a:tr>
              <a:tr h="6636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Aides individuelles pour aménagement immobilier et mobilier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VAPH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8557105"/>
                  </a:ext>
                </a:extLst>
              </a:tr>
              <a:tr h="4424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Crédit autonomie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Fonds du logement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935326"/>
                  </a:ext>
                </a:extLst>
              </a:tr>
              <a:tr h="4424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Réduction du précompte immobilier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SPF Finances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3881" marR="33881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667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359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96B51DD-9732-41F1-BF24-ABE803686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618811"/>
              </p:ext>
            </p:extLst>
          </p:nvPr>
        </p:nvGraphicFramePr>
        <p:xfrm>
          <a:off x="0" y="0"/>
          <a:ext cx="12192000" cy="68580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7958">
                  <a:extLst>
                    <a:ext uri="{9D8B030D-6E8A-4147-A177-3AD203B41FA5}">
                      <a16:colId xmlns:a16="http://schemas.microsoft.com/office/drawing/2014/main" val="4158350134"/>
                    </a:ext>
                  </a:extLst>
                </a:gridCol>
                <a:gridCol w="1402080">
                  <a:extLst>
                    <a:ext uri="{9D8B030D-6E8A-4147-A177-3AD203B41FA5}">
                      <a16:colId xmlns:a16="http://schemas.microsoft.com/office/drawing/2014/main" val="944394511"/>
                    </a:ext>
                  </a:extLst>
                </a:gridCol>
                <a:gridCol w="1065580">
                  <a:extLst>
                    <a:ext uri="{9D8B030D-6E8A-4147-A177-3AD203B41FA5}">
                      <a16:colId xmlns:a16="http://schemas.microsoft.com/office/drawing/2014/main" val="2839316706"/>
                    </a:ext>
                  </a:extLst>
                </a:gridCol>
                <a:gridCol w="1836116">
                  <a:extLst>
                    <a:ext uri="{9D8B030D-6E8A-4147-A177-3AD203B41FA5}">
                      <a16:colId xmlns:a16="http://schemas.microsoft.com/office/drawing/2014/main" val="195357686"/>
                    </a:ext>
                  </a:extLst>
                </a:gridCol>
                <a:gridCol w="1648358">
                  <a:extLst>
                    <a:ext uri="{9D8B030D-6E8A-4147-A177-3AD203B41FA5}">
                      <a16:colId xmlns:a16="http://schemas.microsoft.com/office/drawing/2014/main" val="328627430"/>
                    </a:ext>
                  </a:extLst>
                </a:gridCol>
                <a:gridCol w="1119226">
                  <a:extLst>
                    <a:ext uri="{9D8B030D-6E8A-4147-A177-3AD203B41FA5}">
                      <a16:colId xmlns:a16="http://schemas.microsoft.com/office/drawing/2014/main" val="2447448813"/>
                    </a:ext>
                  </a:extLst>
                </a:gridCol>
                <a:gridCol w="892454">
                  <a:extLst>
                    <a:ext uri="{9D8B030D-6E8A-4147-A177-3AD203B41FA5}">
                      <a16:colId xmlns:a16="http://schemas.microsoft.com/office/drawing/2014/main" val="3960918911"/>
                    </a:ext>
                  </a:extLst>
                </a:gridCol>
                <a:gridCol w="675437">
                  <a:extLst>
                    <a:ext uri="{9D8B030D-6E8A-4147-A177-3AD203B41FA5}">
                      <a16:colId xmlns:a16="http://schemas.microsoft.com/office/drawing/2014/main" val="2344615151"/>
                    </a:ext>
                  </a:extLst>
                </a:gridCol>
                <a:gridCol w="1294791">
                  <a:extLst>
                    <a:ext uri="{9D8B030D-6E8A-4147-A177-3AD203B41FA5}">
                      <a16:colId xmlns:a16="http://schemas.microsoft.com/office/drawing/2014/main" val="2004075828"/>
                    </a:ext>
                  </a:extLst>
                </a:gridCol>
              </a:tblGrid>
              <a:tr h="2165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8. AIDE A L'AUTONOMIE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COCOF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COCOM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Communauté flamande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Etat fédéral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RBC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Comm. fr.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VGC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Communes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546080"/>
                  </a:ext>
                </a:extLst>
              </a:tr>
              <a:tr h="2165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Allocation d'intégration (AI)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SPF Sécurité sociale, DG PH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0126487"/>
                  </a:ext>
                </a:extLst>
              </a:tr>
              <a:tr h="4442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Allocation pour l'aide aux personnes âgées (APA)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 err="1">
                          <a:effectLst/>
                        </a:rPr>
                        <a:t>Iriscare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920759"/>
                  </a:ext>
                </a:extLst>
              </a:tr>
              <a:tr h="2165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Allocations familiales majorées (AFM)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 err="1">
                          <a:effectLst/>
                        </a:rPr>
                        <a:t>Iriscare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0925221"/>
                  </a:ext>
                </a:extLst>
              </a:tr>
              <a:tr h="6719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Titres-services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nl-BE" sz="105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SPRB Bruxelles Economie et Emploi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9065662"/>
                  </a:ext>
                </a:extLst>
              </a:tr>
              <a:tr h="4442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Services d'aide aux actes de la vie journalière (AVJ)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 err="1">
                          <a:effectLst/>
                        </a:rPr>
                        <a:t>Iriscare</a:t>
                      </a:r>
                      <a:r>
                        <a:rPr lang="fr-FR" sz="1050" dirty="0">
                          <a:effectLst/>
                        </a:rPr>
                        <a:t> (5)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1138739"/>
                  </a:ext>
                </a:extLst>
              </a:tr>
              <a:tr h="2165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Services d'habitat accompagné (SHA)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 err="1">
                          <a:effectLst/>
                        </a:rPr>
                        <a:t>Iriscare</a:t>
                      </a:r>
                      <a:r>
                        <a:rPr lang="fr-FR" sz="1050" dirty="0">
                          <a:effectLst/>
                        </a:rPr>
                        <a:t> (7)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4154705"/>
                  </a:ext>
                </a:extLst>
              </a:tr>
              <a:tr h="4442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Initiatives d'habitations protégées (IHP)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Collège (1)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 err="1">
                          <a:effectLst/>
                        </a:rPr>
                        <a:t>Iriscare</a:t>
                      </a:r>
                      <a:r>
                        <a:rPr lang="fr-FR" sz="1050" dirty="0">
                          <a:effectLst/>
                        </a:rPr>
                        <a:t> (14)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Gouvernement (2)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0998204"/>
                  </a:ext>
                </a:extLst>
              </a:tr>
              <a:tr h="4442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Services de logement inclusif [futur]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PHARE (futur + 1 PP + 1 PPA)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917668"/>
                  </a:ext>
                </a:extLst>
              </a:tr>
              <a:tr h="2165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Services d'accompagnement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PHARE (27)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VAPH (5 + 3 MFC)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3622793"/>
                  </a:ext>
                </a:extLst>
              </a:tr>
              <a:tr h="4442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Services d'aide à domicile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Collège (7)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 err="1">
                          <a:effectLst/>
                        </a:rPr>
                        <a:t>Iriscare</a:t>
                      </a:r>
                      <a:r>
                        <a:rPr lang="fr-FR" sz="1050" dirty="0">
                          <a:effectLst/>
                        </a:rPr>
                        <a:t> (17)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 err="1">
                          <a:effectLst/>
                        </a:rPr>
                        <a:t>Agentschap</a:t>
                      </a:r>
                      <a:r>
                        <a:rPr lang="fr-FR" sz="1050" dirty="0">
                          <a:effectLst/>
                        </a:rPr>
                        <a:t> </a:t>
                      </a:r>
                      <a:r>
                        <a:rPr lang="fr-FR" sz="1050" dirty="0" err="1">
                          <a:effectLst/>
                        </a:rPr>
                        <a:t>Zorg</a:t>
                      </a:r>
                      <a:r>
                        <a:rPr lang="fr-FR" sz="1050" dirty="0">
                          <a:effectLst/>
                        </a:rPr>
                        <a:t> en </a:t>
                      </a:r>
                      <a:r>
                        <a:rPr lang="fr-FR" sz="1050" dirty="0" err="1">
                          <a:effectLst/>
                        </a:rPr>
                        <a:t>Gezondheid</a:t>
                      </a:r>
                      <a:r>
                        <a:rPr lang="fr-FR" sz="1050" dirty="0">
                          <a:effectLst/>
                        </a:rPr>
                        <a:t> (3)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3535709"/>
                  </a:ext>
                </a:extLst>
              </a:tr>
              <a:tr h="6719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Coordination des soins et services à domicile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Collège (5)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 err="1">
                          <a:effectLst/>
                        </a:rPr>
                        <a:t>Iriscare</a:t>
                      </a:r>
                      <a:r>
                        <a:rPr lang="fr-FR" sz="1050" dirty="0">
                          <a:effectLst/>
                        </a:rPr>
                        <a:t> (1 Commission + 2 services intégrés)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855462"/>
                  </a:ext>
                </a:extLst>
              </a:tr>
              <a:tr h="4442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Interprétation pour les personnes sourdes et malentendantes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PHARE (1 SACIPS) 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050" dirty="0">
                          <a:effectLst/>
                        </a:rPr>
                        <a:t>VAPH + VDAB + Agentschap Onderwijs &amp; vorming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050" dirty="0">
                          <a:effectLst/>
                        </a:rPr>
                        <a:t> 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394902"/>
                  </a:ext>
                </a:extLst>
              </a:tr>
              <a:tr h="4442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Services d'appui à la communication alternative (SACA FALC)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PHARE (1)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876422"/>
                  </a:ext>
                </a:extLst>
              </a:tr>
              <a:tr h="4442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Aides individuelles pour la communication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PHARE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VAPH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172696"/>
                  </a:ext>
                </a:extLst>
              </a:tr>
              <a:tr h="2165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Aides individuelles pour incontinence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PHARE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VAPH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0833329"/>
                  </a:ext>
                </a:extLst>
              </a:tr>
              <a:tr h="4442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Aides individuelles pour petit équipement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PHARE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VAPH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016418"/>
                  </a:ext>
                </a:extLst>
              </a:tr>
              <a:tr h="2165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Projets initiatives d'aide à l'autonomie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PHARE (2)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>
                          <a:effectLst/>
                        </a:rPr>
                        <a:t> </a:t>
                      </a:r>
                      <a:endParaRPr lang="nl-BE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50" dirty="0">
                          <a:effectLst/>
                        </a:rPr>
                        <a:t> </a:t>
                      </a:r>
                      <a:endParaRPr lang="nl-BE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560" marR="3556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4711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325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1DAD3EB-845F-4423-AED6-2D8DE21D2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740060"/>
              </p:ext>
            </p:extLst>
          </p:nvPr>
        </p:nvGraphicFramePr>
        <p:xfrm>
          <a:off x="0" y="0"/>
          <a:ext cx="12192000" cy="6857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1748">
                  <a:extLst>
                    <a:ext uri="{9D8B030D-6E8A-4147-A177-3AD203B41FA5}">
                      <a16:colId xmlns:a16="http://schemas.microsoft.com/office/drawing/2014/main" val="1665135237"/>
                    </a:ext>
                  </a:extLst>
                </a:gridCol>
                <a:gridCol w="1658111">
                  <a:extLst>
                    <a:ext uri="{9D8B030D-6E8A-4147-A177-3AD203B41FA5}">
                      <a16:colId xmlns:a16="http://schemas.microsoft.com/office/drawing/2014/main" val="1330663054"/>
                    </a:ext>
                  </a:extLst>
                </a:gridCol>
                <a:gridCol w="1236269">
                  <a:extLst>
                    <a:ext uri="{9D8B030D-6E8A-4147-A177-3AD203B41FA5}">
                      <a16:colId xmlns:a16="http://schemas.microsoft.com/office/drawing/2014/main" val="852223709"/>
                    </a:ext>
                  </a:extLst>
                </a:gridCol>
                <a:gridCol w="1558138">
                  <a:extLst>
                    <a:ext uri="{9D8B030D-6E8A-4147-A177-3AD203B41FA5}">
                      <a16:colId xmlns:a16="http://schemas.microsoft.com/office/drawing/2014/main" val="3643576009"/>
                    </a:ext>
                  </a:extLst>
                </a:gridCol>
                <a:gridCol w="848564">
                  <a:extLst>
                    <a:ext uri="{9D8B030D-6E8A-4147-A177-3AD203B41FA5}">
                      <a16:colId xmlns:a16="http://schemas.microsoft.com/office/drawing/2014/main" val="2106288124"/>
                    </a:ext>
                  </a:extLst>
                </a:gridCol>
                <a:gridCol w="733958">
                  <a:extLst>
                    <a:ext uri="{9D8B030D-6E8A-4147-A177-3AD203B41FA5}">
                      <a16:colId xmlns:a16="http://schemas.microsoft.com/office/drawing/2014/main" val="1472377351"/>
                    </a:ext>
                  </a:extLst>
                </a:gridCol>
                <a:gridCol w="1511808">
                  <a:extLst>
                    <a:ext uri="{9D8B030D-6E8A-4147-A177-3AD203B41FA5}">
                      <a16:colId xmlns:a16="http://schemas.microsoft.com/office/drawing/2014/main" val="4056329919"/>
                    </a:ext>
                  </a:extLst>
                </a:gridCol>
                <a:gridCol w="668122">
                  <a:extLst>
                    <a:ext uri="{9D8B030D-6E8A-4147-A177-3AD203B41FA5}">
                      <a16:colId xmlns:a16="http://schemas.microsoft.com/office/drawing/2014/main" val="1615651071"/>
                    </a:ext>
                  </a:extLst>
                </a:gridCol>
                <a:gridCol w="1275282">
                  <a:extLst>
                    <a:ext uri="{9D8B030D-6E8A-4147-A177-3AD203B41FA5}">
                      <a16:colId xmlns:a16="http://schemas.microsoft.com/office/drawing/2014/main" val="461328078"/>
                    </a:ext>
                  </a:extLst>
                </a:gridCol>
              </a:tblGrid>
              <a:tr h="5275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9. ACCUEIL ET ACTIVITES DE JOUR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COCOF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COCOM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Communauté flamande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Etat fédéral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RBC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Communauté française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VGC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Communes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9963781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Crèches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ONE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6075363"/>
                  </a:ext>
                </a:extLst>
              </a:tr>
              <a:tr h="10550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SA - Support aux milieux d'accueil de la petite enfance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(6 SA action spécifique + 3 SA)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9244762"/>
                  </a:ext>
                </a:extLst>
              </a:tr>
              <a:tr h="13188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Centres de jour, centres multifonctionnels et services de soutien de jour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(8 CJES + 6 CJENS + 20 CJA)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 err="1">
                          <a:effectLst/>
                        </a:rPr>
                        <a:t>Iriscare</a:t>
                      </a:r>
                      <a:r>
                        <a:rPr lang="fr-FR" sz="1200" dirty="0">
                          <a:effectLst/>
                        </a:rPr>
                        <a:t> (0 CJE + 14 CJA)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VAPH (3 MFC + 2 internats + 3 services de soutien)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626151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Initiatives d'habitations protégées (IHP)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Collège (1)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Iriscare (14)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Gouvernement (2)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5468573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Services de soutien individuel aux activités d'utilité sociale (SAUSS)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(1)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6517017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Services de participation par des activités collectives (PACT)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(3)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4004077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Remboursement des frais de déplacement pour volontariat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5679205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Emplois assistés (begeleid werken)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VAPH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485933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Services d'aide à l'inclusion scolaire et extrascolaire [futur]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[futur]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2560751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SA - extra-sitting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(2)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7542645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SA - halte-accueil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(2)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039" marR="3503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6108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571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133A8CA-EF77-42B8-8095-FCC862F947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541457"/>
              </p:ext>
            </p:extLst>
          </p:nvPr>
        </p:nvGraphicFramePr>
        <p:xfrm>
          <a:off x="0" y="0"/>
          <a:ext cx="12192000" cy="68447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7336">
                  <a:extLst>
                    <a:ext uri="{9D8B030D-6E8A-4147-A177-3AD203B41FA5}">
                      <a16:colId xmlns:a16="http://schemas.microsoft.com/office/drawing/2014/main" val="1431858273"/>
                    </a:ext>
                  </a:extLst>
                </a:gridCol>
                <a:gridCol w="1673412">
                  <a:extLst>
                    <a:ext uri="{9D8B030D-6E8A-4147-A177-3AD203B41FA5}">
                      <a16:colId xmlns:a16="http://schemas.microsoft.com/office/drawing/2014/main" val="3091769177"/>
                    </a:ext>
                  </a:extLst>
                </a:gridCol>
                <a:gridCol w="1058689">
                  <a:extLst>
                    <a:ext uri="{9D8B030D-6E8A-4147-A177-3AD203B41FA5}">
                      <a16:colId xmlns:a16="http://schemas.microsoft.com/office/drawing/2014/main" val="3914422938"/>
                    </a:ext>
                  </a:extLst>
                </a:gridCol>
                <a:gridCol w="1546564">
                  <a:extLst>
                    <a:ext uri="{9D8B030D-6E8A-4147-A177-3AD203B41FA5}">
                      <a16:colId xmlns:a16="http://schemas.microsoft.com/office/drawing/2014/main" val="288276047"/>
                    </a:ext>
                  </a:extLst>
                </a:gridCol>
                <a:gridCol w="892812">
                  <a:extLst>
                    <a:ext uri="{9D8B030D-6E8A-4147-A177-3AD203B41FA5}">
                      <a16:colId xmlns:a16="http://schemas.microsoft.com/office/drawing/2014/main" val="332087042"/>
                    </a:ext>
                  </a:extLst>
                </a:gridCol>
                <a:gridCol w="1485580">
                  <a:extLst>
                    <a:ext uri="{9D8B030D-6E8A-4147-A177-3AD203B41FA5}">
                      <a16:colId xmlns:a16="http://schemas.microsoft.com/office/drawing/2014/main" val="4018593470"/>
                    </a:ext>
                  </a:extLst>
                </a:gridCol>
                <a:gridCol w="1636821">
                  <a:extLst>
                    <a:ext uri="{9D8B030D-6E8A-4147-A177-3AD203B41FA5}">
                      <a16:colId xmlns:a16="http://schemas.microsoft.com/office/drawing/2014/main" val="2265161057"/>
                    </a:ext>
                  </a:extLst>
                </a:gridCol>
                <a:gridCol w="741569">
                  <a:extLst>
                    <a:ext uri="{9D8B030D-6E8A-4147-A177-3AD203B41FA5}">
                      <a16:colId xmlns:a16="http://schemas.microsoft.com/office/drawing/2014/main" val="2341642415"/>
                    </a:ext>
                  </a:extLst>
                </a:gridCol>
                <a:gridCol w="1339217">
                  <a:extLst>
                    <a:ext uri="{9D8B030D-6E8A-4147-A177-3AD203B41FA5}">
                      <a16:colId xmlns:a16="http://schemas.microsoft.com/office/drawing/2014/main" val="2882605586"/>
                    </a:ext>
                  </a:extLst>
                </a:gridCol>
              </a:tblGrid>
              <a:tr h="3157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10. LOISIRS, VIE SOCIALE ET AFFECTIVE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COCOF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COCOM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Communauté flamande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Etat fédéral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RBC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Communauté française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VGC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Communes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598287"/>
                  </a:ext>
                </a:extLst>
              </a:tr>
              <a:tr h="6582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Tourisme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Direction d’administration des Affaires culturelles, du sport et du tourisme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 err="1">
                          <a:effectLst/>
                        </a:rPr>
                        <a:t>Visit.brussels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6790864"/>
                  </a:ext>
                </a:extLst>
              </a:tr>
              <a:tr h="8445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Sport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Direction d’administration des Affaires culturelles, du sport et du tourisme (29 clubs)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Collège réuni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Sport </a:t>
                      </a:r>
                      <a:r>
                        <a:rPr lang="fr-FR" sz="1200" dirty="0" err="1">
                          <a:effectLst/>
                        </a:rPr>
                        <a:t>Vlaanderen</a:t>
                      </a:r>
                      <a:r>
                        <a:rPr lang="fr-FR" sz="1200" dirty="0">
                          <a:effectLst/>
                        </a:rPr>
                        <a:t> (10 clubs)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Administration générale du sport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223622"/>
                  </a:ext>
                </a:extLst>
              </a:tr>
              <a:tr h="1578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Services de loisirs inclusifs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PHARE (3)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4186884"/>
                  </a:ext>
                </a:extLst>
              </a:tr>
              <a:tr h="4284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SA - Organisation d'activités de loisirs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(7 SA action spécifique + 6 SA)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964600"/>
                  </a:ext>
                </a:extLst>
              </a:tr>
              <a:tr h="2649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Projets initiatives de loisirs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(4 PP + 3 PPA)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0207999"/>
                  </a:ext>
                </a:extLst>
              </a:tr>
              <a:tr h="4736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Remboursement des frais de déplacement pour loisirs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146994"/>
                  </a:ext>
                </a:extLst>
              </a:tr>
              <a:tr h="1578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Services de loisirs adaptés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VAPH (2)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0325788"/>
                  </a:ext>
                </a:extLst>
              </a:tr>
              <a:tr h="6904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Centres de jour et services de soutien de jour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(8 CJES + 6 CJENS + 20 CJA)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 err="1">
                          <a:effectLst/>
                        </a:rPr>
                        <a:t>Iriscare</a:t>
                      </a:r>
                      <a:r>
                        <a:rPr lang="fr-FR" sz="1200" dirty="0">
                          <a:effectLst/>
                        </a:rPr>
                        <a:t> (0 CJE + 14 CJA)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VAPH (3 MFC + 2 internats + 3 services de soutien)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6720818"/>
                  </a:ext>
                </a:extLst>
              </a:tr>
              <a:tr h="63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Intervention dans les frais d'inscription à l'académie, promotion sociale ou cours à distance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 err="1">
                          <a:effectLst/>
                        </a:rPr>
                        <a:t>Agentschap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Onderwijs</a:t>
                      </a:r>
                      <a:r>
                        <a:rPr lang="fr-FR" sz="1200" dirty="0">
                          <a:effectLst/>
                        </a:rPr>
                        <a:t> &amp; </a:t>
                      </a:r>
                      <a:r>
                        <a:rPr lang="fr-FR" sz="1200" dirty="0" err="1">
                          <a:effectLst/>
                        </a:rPr>
                        <a:t>Vorming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Administration générale de l'Enseignement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4379411"/>
                  </a:ext>
                </a:extLst>
              </a:tr>
              <a:tr h="4736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European Disability Card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VAPH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SPF Sécu. sociale, DG PH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6090613"/>
                  </a:ext>
                </a:extLst>
              </a:tr>
              <a:tr h="4736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Projets initiatives d'aide à la vie relationnelle, affective et sexuelle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PHARE (2 PP)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7800625"/>
                  </a:ext>
                </a:extLst>
              </a:tr>
              <a:tr h="6164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Services d'EVRAS en milieu scolaire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(Protocole d'accord, 4 cellules, animations)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nl-BE" sz="12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Administration générale de l'Enseignement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720877"/>
                  </a:ext>
                </a:extLst>
              </a:tr>
              <a:tr h="1578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Cellules VAS en institution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(2)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178" marR="24178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2934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017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840C10A-4F9E-4B7F-AB41-F416161B9A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626955"/>
              </p:ext>
            </p:extLst>
          </p:nvPr>
        </p:nvGraphicFramePr>
        <p:xfrm>
          <a:off x="0" y="0"/>
          <a:ext cx="12192000" cy="6899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4899">
                  <a:extLst>
                    <a:ext uri="{9D8B030D-6E8A-4147-A177-3AD203B41FA5}">
                      <a16:colId xmlns:a16="http://schemas.microsoft.com/office/drawing/2014/main" val="2107280103"/>
                    </a:ext>
                  </a:extLst>
                </a:gridCol>
                <a:gridCol w="1577646">
                  <a:extLst>
                    <a:ext uri="{9D8B030D-6E8A-4147-A177-3AD203B41FA5}">
                      <a16:colId xmlns:a16="http://schemas.microsoft.com/office/drawing/2014/main" val="4081465445"/>
                    </a:ext>
                  </a:extLst>
                </a:gridCol>
                <a:gridCol w="1519123">
                  <a:extLst>
                    <a:ext uri="{9D8B030D-6E8A-4147-A177-3AD203B41FA5}">
                      <a16:colId xmlns:a16="http://schemas.microsoft.com/office/drawing/2014/main" val="3758842754"/>
                    </a:ext>
                  </a:extLst>
                </a:gridCol>
                <a:gridCol w="1511808">
                  <a:extLst>
                    <a:ext uri="{9D8B030D-6E8A-4147-A177-3AD203B41FA5}">
                      <a16:colId xmlns:a16="http://schemas.microsoft.com/office/drawing/2014/main" val="1146253441"/>
                    </a:ext>
                  </a:extLst>
                </a:gridCol>
                <a:gridCol w="1343558">
                  <a:extLst>
                    <a:ext uri="{9D8B030D-6E8A-4147-A177-3AD203B41FA5}">
                      <a16:colId xmlns:a16="http://schemas.microsoft.com/office/drawing/2014/main" val="1464702916"/>
                    </a:ext>
                  </a:extLst>
                </a:gridCol>
                <a:gridCol w="641299">
                  <a:extLst>
                    <a:ext uri="{9D8B030D-6E8A-4147-A177-3AD203B41FA5}">
                      <a16:colId xmlns:a16="http://schemas.microsoft.com/office/drawing/2014/main" val="1588396905"/>
                    </a:ext>
                  </a:extLst>
                </a:gridCol>
                <a:gridCol w="882701">
                  <a:extLst>
                    <a:ext uri="{9D8B030D-6E8A-4147-A177-3AD203B41FA5}">
                      <a16:colId xmlns:a16="http://schemas.microsoft.com/office/drawing/2014/main" val="2228591735"/>
                    </a:ext>
                  </a:extLst>
                </a:gridCol>
                <a:gridCol w="668122">
                  <a:extLst>
                    <a:ext uri="{9D8B030D-6E8A-4147-A177-3AD203B41FA5}">
                      <a16:colId xmlns:a16="http://schemas.microsoft.com/office/drawing/2014/main" val="565191938"/>
                    </a:ext>
                  </a:extLst>
                </a:gridCol>
                <a:gridCol w="1272844">
                  <a:extLst>
                    <a:ext uri="{9D8B030D-6E8A-4147-A177-3AD203B41FA5}">
                      <a16:colId xmlns:a16="http://schemas.microsoft.com/office/drawing/2014/main" val="608758892"/>
                    </a:ext>
                  </a:extLst>
                </a:gridCol>
              </a:tblGrid>
              <a:tr h="3703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11. SOUTIEN ET REPIT POUR LES PROCHES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COCOF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COCOM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Communauté flamande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Etat fédéral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RBC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Comm. fr.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VGC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Communes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478568"/>
                  </a:ext>
                </a:extLst>
              </a:tr>
              <a:tr h="5555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Statut social d'aidant proche (reconnaissance et droits sociaux)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Mutuelles + </a:t>
                      </a:r>
                      <a:r>
                        <a:rPr lang="fr-FR" sz="1200" dirty="0" err="1">
                          <a:effectLst/>
                        </a:rPr>
                        <a:t>ONEm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200026"/>
                  </a:ext>
                </a:extLst>
              </a:tr>
              <a:tr h="185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Congé parental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ONEm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9238399"/>
                  </a:ext>
                </a:extLst>
              </a:tr>
              <a:tr h="185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Crédit-temps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 err="1">
                          <a:effectLst/>
                        </a:rPr>
                        <a:t>ONEm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4444096"/>
                  </a:ext>
                </a:extLst>
              </a:tr>
              <a:tr h="7407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Allocation d'aidant proche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Caisses d’assurances sociales + INASTI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8072915"/>
                  </a:ext>
                </a:extLst>
              </a:tr>
              <a:tr h="185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Congé d'adoption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INAMI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1075756"/>
                  </a:ext>
                </a:extLst>
              </a:tr>
              <a:tr h="3703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Allocations de chômage (dispenses)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 err="1">
                          <a:effectLst/>
                        </a:rPr>
                        <a:t>ONEm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4634736"/>
                  </a:ext>
                </a:extLst>
              </a:tr>
              <a:tr h="3703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Primes pour aidant proche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VSB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Mutuelles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Service communal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624230"/>
                  </a:ext>
                </a:extLst>
              </a:tr>
              <a:tr h="5555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Centres de jour, centres multifonctionnels et services de soutien de jour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(2 CJA)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 err="1">
                          <a:effectLst/>
                        </a:rPr>
                        <a:t>Iriscare</a:t>
                      </a:r>
                      <a:r>
                        <a:rPr lang="fr-FR" sz="1200" dirty="0">
                          <a:effectLst/>
                        </a:rPr>
                        <a:t> (1 CJA)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VAPH (3 MFC + 2 internats + 3 services de soutien)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7767338"/>
                  </a:ext>
                </a:extLst>
              </a:tr>
              <a:tr h="7407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Centres d'hébergement, centres multifonctionnels et services de soutien au logement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(1 CHE, 1 CHA) 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Iriscare (6 CHA)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VAPH (3 MFC, 3 services de soutien)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9435888"/>
                  </a:ext>
                </a:extLst>
              </a:tr>
              <a:tr h="3763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Services d'accueil familial et familles d'accueil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PHARE (2 + 2 SA)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 err="1">
                          <a:effectLst/>
                        </a:rPr>
                        <a:t>Agentschap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Opgroeien</a:t>
                      </a:r>
                      <a:r>
                        <a:rPr lang="fr-FR" sz="1200" dirty="0">
                          <a:effectLst/>
                        </a:rPr>
                        <a:t> (1)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719704"/>
                  </a:ext>
                </a:extLst>
              </a:tr>
              <a:tr h="12963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Services d'accompagnement (halte-accueil, extra-</a:t>
                      </a:r>
                      <a:r>
                        <a:rPr lang="fr-FR" sz="1200" dirty="0" err="1">
                          <a:effectLst/>
                        </a:rPr>
                        <a:t>sitting</a:t>
                      </a:r>
                      <a:r>
                        <a:rPr lang="fr-FR" sz="1200" dirty="0">
                          <a:effectLst/>
                        </a:rPr>
                        <a:t>, organisation d'activités de loisirs, support aux situations critiques)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PHARE (27, dont 2 halte-accueil, 2 extra-sitting, 7 loisirs, 5 sit. crit.)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3949290"/>
                  </a:ext>
                </a:extLst>
              </a:tr>
              <a:tr h="5555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Associations de personnes handicapées et d'aidants proches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(33)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Collège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VAPH (2)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2207475"/>
                  </a:ext>
                </a:extLst>
              </a:tr>
              <a:tr h="3703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Projets initiatives de soutien aux proches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(4 PP + 1 PPA)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8387" marR="28387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4190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50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25EE60D-1E82-4E50-95FE-E917BE263E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181229"/>
              </p:ext>
            </p:extLst>
          </p:nvPr>
        </p:nvGraphicFramePr>
        <p:xfrm>
          <a:off x="342090" y="1499639"/>
          <a:ext cx="11661840" cy="285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61928">
                  <a:extLst>
                    <a:ext uri="{9D8B030D-6E8A-4147-A177-3AD203B41FA5}">
                      <a16:colId xmlns:a16="http://schemas.microsoft.com/office/drawing/2014/main" val="3966628360"/>
                    </a:ext>
                  </a:extLst>
                </a:gridCol>
                <a:gridCol w="954129">
                  <a:extLst>
                    <a:ext uri="{9D8B030D-6E8A-4147-A177-3AD203B41FA5}">
                      <a16:colId xmlns:a16="http://schemas.microsoft.com/office/drawing/2014/main" val="870535350"/>
                    </a:ext>
                  </a:extLst>
                </a:gridCol>
                <a:gridCol w="1028780">
                  <a:extLst>
                    <a:ext uri="{9D8B030D-6E8A-4147-A177-3AD203B41FA5}">
                      <a16:colId xmlns:a16="http://schemas.microsoft.com/office/drawing/2014/main" val="2237159351"/>
                    </a:ext>
                  </a:extLst>
                </a:gridCol>
                <a:gridCol w="1451023">
                  <a:extLst>
                    <a:ext uri="{9D8B030D-6E8A-4147-A177-3AD203B41FA5}">
                      <a16:colId xmlns:a16="http://schemas.microsoft.com/office/drawing/2014/main" val="4156670678"/>
                    </a:ext>
                  </a:extLst>
                </a:gridCol>
                <a:gridCol w="818825">
                  <a:extLst>
                    <a:ext uri="{9D8B030D-6E8A-4147-A177-3AD203B41FA5}">
                      <a16:colId xmlns:a16="http://schemas.microsoft.com/office/drawing/2014/main" val="3395614493"/>
                    </a:ext>
                  </a:extLst>
                </a:gridCol>
                <a:gridCol w="620534">
                  <a:extLst>
                    <a:ext uri="{9D8B030D-6E8A-4147-A177-3AD203B41FA5}">
                      <a16:colId xmlns:a16="http://schemas.microsoft.com/office/drawing/2014/main" val="3821332286"/>
                    </a:ext>
                  </a:extLst>
                </a:gridCol>
                <a:gridCol w="1451023">
                  <a:extLst>
                    <a:ext uri="{9D8B030D-6E8A-4147-A177-3AD203B41FA5}">
                      <a16:colId xmlns:a16="http://schemas.microsoft.com/office/drawing/2014/main" val="1426743302"/>
                    </a:ext>
                  </a:extLst>
                </a:gridCol>
                <a:gridCol w="646194">
                  <a:extLst>
                    <a:ext uri="{9D8B030D-6E8A-4147-A177-3AD203B41FA5}">
                      <a16:colId xmlns:a16="http://schemas.microsoft.com/office/drawing/2014/main" val="3413153771"/>
                    </a:ext>
                  </a:extLst>
                </a:gridCol>
                <a:gridCol w="1229404">
                  <a:extLst>
                    <a:ext uri="{9D8B030D-6E8A-4147-A177-3AD203B41FA5}">
                      <a16:colId xmlns:a16="http://schemas.microsoft.com/office/drawing/2014/main" val="394133647"/>
                    </a:ext>
                  </a:extLst>
                </a:gridCol>
              </a:tblGrid>
              <a:tr h="9527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12. ACCES A LA JUSTICE ET DEFENSE DES INTERETS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COCOF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COCOM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Communauté flamande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Etat fédéral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RBC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Communauté française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VGC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Communes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3644968"/>
                  </a:ext>
                </a:extLst>
              </a:tr>
              <a:tr h="47639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Aide juridique de deuxième ligne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SPF Justice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559549"/>
                  </a:ext>
                </a:extLst>
              </a:tr>
              <a:tr h="142917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Associations représentatives de personnes handicapées et d'aidants proches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PHARE (33)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6919" marR="36919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271597"/>
                  </a:ext>
                </a:extLst>
              </a:tr>
            </a:tbl>
          </a:graphicData>
        </a:graphic>
      </p:graphicFrame>
      <p:pic>
        <p:nvPicPr>
          <p:cNvPr id="2" name="Image 7">
            <a:hlinkClick r:id="rId2"/>
            <a:extLst>
              <a:ext uri="{FF2B5EF4-FFF2-40B4-BE49-F238E27FC236}">
                <a16:creationId xmlns:a16="http://schemas.microsoft.com/office/drawing/2014/main" id="{142C68D8-6E69-B048-FBBF-109D2AC7B3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2653" y="54477"/>
            <a:ext cx="1460534" cy="827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2.png">
            <a:extLst>
              <a:ext uri="{FF2B5EF4-FFF2-40B4-BE49-F238E27FC236}">
                <a16:creationId xmlns:a16="http://schemas.microsoft.com/office/drawing/2014/main" id="{0D4F6439-E062-3581-35F3-E7AB07E13F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483"/>
            <a:ext cx="2006276" cy="827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967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7F0D1A-972B-4CC4-89BB-EC67E0131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5622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1F497D"/>
                </a:solidFill>
              </a:rPr>
              <a:t>Introduction : situation de l’étude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89D488-B119-424E-ACFD-80B505FAF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96876"/>
            <a:ext cx="11187990" cy="4788931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sz="2000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Quoi :</a:t>
            </a:r>
            <a:r>
              <a:rPr lang="fr-FR" sz="2000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ea typeface="Calibri" panose="020F0502020204030204" pitchFamily="34" charset="0"/>
                <a:cs typeface="Times New Roman" panose="02020603050405020304" pitchFamily="18" charset="0"/>
              </a:rPr>
              <a:t>Marché public conjoint COCOF (PHARE) et COCOM (</a:t>
            </a:r>
            <a:r>
              <a:rPr lang="fr-F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Iriscare</a:t>
            </a:r>
            <a:r>
              <a:rPr lang="fr-FR" sz="20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sz="2000" b="1" dirty="0">
                <a:solidFill>
                  <a:srgbClr val="1F49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Ob</a:t>
            </a:r>
            <a:r>
              <a:rPr lang="fr-FR" sz="2000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jet :</a:t>
            </a:r>
            <a:r>
              <a:rPr lang="fr-FR" sz="2000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r-FR" sz="2000" dirty="0">
                <a:ea typeface="Calibri" panose="020F0502020204030204" pitchFamily="34" charset="0"/>
                <a:cs typeface="Times New Roman" panose="02020603050405020304" pitchFamily="18" charset="0"/>
              </a:rPr>
              <a:t>adastre 1/ de l’offre de services et 2/ des besoins en matière de handicap à Bruxelles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sz="2000" b="1" dirty="0">
                <a:solidFill>
                  <a:srgbClr val="1F49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But : </a:t>
            </a:r>
            <a:r>
              <a:rPr lang="fr-FR" sz="2000" dirty="0">
                <a:ea typeface="Calibri" panose="020F0502020204030204" pitchFamily="34" charset="0"/>
                <a:cs typeface="Times New Roman" panose="02020603050405020304" pitchFamily="18" charset="0"/>
              </a:rPr>
              <a:t>Information intégrée et données statistiques globales à l’échelle de la région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fr-FR" sz="2000" b="1" dirty="0">
                <a:solidFill>
                  <a:srgbClr val="1F49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En pratique :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55638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rgbClr val="242424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Premier volet </a:t>
            </a:r>
            <a:r>
              <a:rPr lang="fr-FR" sz="2000" dirty="0">
                <a:solidFill>
                  <a:srgbClr val="242424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Cadastre de </a:t>
            </a:r>
            <a:r>
              <a:rPr lang="fr-FR" sz="2000" b="1" dirty="0">
                <a:solidFill>
                  <a:srgbClr val="242424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l’offre</a:t>
            </a:r>
            <a:r>
              <a:rPr lang="fr-FR" sz="2000" b="1" dirty="0">
                <a:solidFill>
                  <a:srgbClr val="24242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de services </a:t>
            </a:r>
            <a:r>
              <a:rPr lang="fr-FR" sz="2000" dirty="0">
                <a:solidFill>
                  <a:srgbClr val="24242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actuelle et </a:t>
            </a:r>
            <a:r>
              <a:rPr lang="fr-FR" sz="2000" b="1" dirty="0">
                <a:solidFill>
                  <a:srgbClr val="24242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profil des usagers</a:t>
            </a:r>
            <a:r>
              <a:rPr lang="fr-FR" sz="2000" dirty="0">
                <a:solidFill>
                  <a:srgbClr val="242424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(septembre 2021 à février 2022)</a:t>
            </a:r>
            <a:endParaRPr lang="fr-FR" sz="2000" b="1" dirty="0">
              <a:solidFill>
                <a:schemeClr val="bg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55638" indent="-34290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fr-FR" sz="2000" u="sng" dirty="0"/>
          </a:p>
          <a:p>
            <a:pPr marL="655638" indent="-3429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2000" b="1" dirty="0"/>
              <a:t>Deuxième volet </a:t>
            </a:r>
            <a:r>
              <a:rPr lang="fr-FR" sz="2000" dirty="0"/>
              <a:t>: </a:t>
            </a:r>
            <a:r>
              <a:rPr lang="fr-BE" sz="2000" dirty="0">
                <a:effectLst/>
                <a:ea typeface="Calibri" panose="020F0502020204030204" pitchFamily="34" charset="0"/>
              </a:rPr>
              <a:t>Etude des </a:t>
            </a:r>
            <a:r>
              <a:rPr lang="fr-BE" sz="2000" b="1" dirty="0">
                <a:effectLst/>
                <a:ea typeface="Calibri" panose="020F0502020204030204" pitchFamily="34" charset="0"/>
              </a:rPr>
              <a:t>besoins</a:t>
            </a:r>
            <a:r>
              <a:rPr lang="fr-BE" sz="2000" dirty="0">
                <a:effectLst/>
                <a:ea typeface="Calibri" panose="020F0502020204030204" pitchFamily="34" charset="0"/>
              </a:rPr>
              <a:t> des personnes en situation de handicap à Bruxelles </a:t>
            </a:r>
            <a:r>
              <a:rPr lang="fr-BE" sz="2000" dirty="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(mars 2022 à janvier 2023)</a:t>
            </a:r>
            <a:endParaRPr lang="fr-FR" sz="2000" u="sng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1800" u="sng" dirty="0"/>
          </a:p>
        </p:txBody>
      </p:sp>
      <p:pic>
        <p:nvPicPr>
          <p:cNvPr id="4" name="Image 7">
            <a:hlinkClick r:id="rId3"/>
            <a:extLst>
              <a:ext uri="{FF2B5EF4-FFF2-40B4-BE49-F238E27FC236}">
                <a16:creationId xmlns:a16="http://schemas.microsoft.com/office/drawing/2014/main" id="{EE6D542B-9B16-8B8F-0EC7-9FC2631FA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2653" y="54477"/>
            <a:ext cx="1460534" cy="827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2.png">
            <a:extLst>
              <a:ext uri="{FF2B5EF4-FFF2-40B4-BE49-F238E27FC236}">
                <a16:creationId xmlns:a16="http://schemas.microsoft.com/office/drawing/2014/main" id="{15880B4E-B9D0-46D9-BBE0-562ECDADDE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483"/>
            <a:ext cx="2003304" cy="82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8649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0FF76B-B48A-4C61-A539-5178FF961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1982"/>
            <a:ext cx="10515600" cy="943642"/>
          </a:xfrm>
        </p:spPr>
        <p:txBody>
          <a:bodyPr>
            <a:noAutofit/>
          </a:bodyPr>
          <a:lstStyle/>
          <a:p>
            <a:pPr algn="ctr"/>
            <a:r>
              <a:rPr lang="fr-FR" b="1" dirty="0">
                <a:solidFill>
                  <a:srgbClr val="1F497D"/>
                </a:solidFill>
              </a:rPr>
              <a:t>Réflexion prospective en guise de conclusion du cadastre juridico-pratique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987917-D48C-44A1-B942-46F6214B7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5452"/>
            <a:ext cx="10515600" cy="39796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200" dirty="0"/>
              <a:t>Quid de la lisibilité de l’offre et de l’accès aux droits dans un paysage institutionnel aussi éclaté ?</a:t>
            </a:r>
          </a:p>
          <a:p>
            <a:pPr marL="0" indent="0" algn="just">
              <a:buNone/>
            </a:pPr>
            <a:r>
              <a:rPr lang="fr-FR" sz="2200" dirty="0"/>
              <a:t>Zoom sur les mécanismes de protection sociale défédéralisés lors de la sixième réforme de l’Etat</a:t>
            </a:r>
          </a:p>
          <a:p>
            <a:pPr marL="0" indent="0" algn="just">
              <a:buNone/>
            </a:pPr>
            <a:endParaRPr lang="fr-FR" sz="2200" dirty="0"/>
          </a:p>
          <a:p>
            <a:pPr algn="just">
              <a:buFont typeface="Wingdings" pitchFamily="2" charset="2"/>
              <a:buChar char="Ø"/>
            </a:pPr>
            <a:r>
              <a:rPr lang="fr-FR" sz="2200" dirty="0"/>
              <a:t> Les allocations familiales majorées</a:t>
            </a:r>
          </a:p>
          <a:p>
            <a:pPr marL="0" indent="0" algn="just">
              <a:buNone/>
            </a:pPr>
            <a:r>
              <a:rPr lang="fr-FR" sz="2200" dirty="0"/>
              <a:t>Compétence exclusive de la COCOM ancrée dans la loi spéciale</a:t>
            </a:r>
          </a:p>
          <a:p>
            <a:pPr marL="0" indent="0" algn="just">
              <a:buNone/>
            </a:pPr>
            <a:r>
              <a:rPr lang="fr-FR" sz="2200" dirty="0"/>
              <a:t>Concrètement, un opérateur : les caisses d’allocations familiales, sous le contrôle d’</a:t>
            </a:r>
            <a:r>
              <a:rPr lang="fr-FR" sz="2200" dirty="0" err="1"/>
              <a:t>Iriscare</a:t>
            </a:r>
            <a:endParaRPr lang="fr-FR" sz="2200" dirty="0"/>
          </a:p>
          <a:p>
            <a:pPr marL="0" indent="0">
              <a:buNone/>
            </a:pPr>
            <a:r>
              <a:rPr lang="fr-FR" sz="2200" dirty="0"/>
              <a:t>= un guichet</a:t>
            </a:r>
          </a:p>
          <a:p>
            <a:pPr marL="0" indent="0">
              <a:buNone/>
            </a:pPr>
            <a:endParaRPr lang="fr-FR" sz="2000" dirty="0"/>
          </a:p>
        </p:txBody>
      </p:sp>
      <p:pic>
        <p:nvPicPr>
          <p:cNvPr id="5" name="Image 7">
            <a:hlinkClick r:id="rId2"/>
            <a:extLst>
              <a:ext uri="{FF2B5EF4-FFF2-40B4-BE49-F238E27FC236}">
                <a16:creationId xmlns:a16="http://schemas.microsoft.com/office/drawing/2014/main" id="{9449A902-0185-1B20-0B32-1D9532A65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2653" y="54477"/>
            <a:ext cx="1460534" cy="827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2.png">
            <a:extLst>
              <a:ext uri="{FF2B5EF4-FFF2-40B4-BE49-F238E27FC236}">
                <a16:creationId xmlns:a16="http://schemas.microsoft.com/office/drawing/2014/main" id="{FE350BFD-733B-276A-2C63-AA2F81240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483"/>
            <a:ext cx="2006276" cy="827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17386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0FF76B-B48A-4C61-A539-5178FF961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1982"/>
            <a:ext cx="10515600" cy="943642"/>
          </a:xfrm>
        </p:spPr>
        <p:txBody>
          <a:bodyPr>
            <a:noAutofit/>
          </a:bodyPr>
          <a:lstStyle/>
          <a:p>
            <a:pPr algn="ctr"/>
            <a:r>
              <a:rPr lang="fr-FR" b="1" dirty="0">
                <a:solidFill>
                  <a:srgbClr val="1F497D"/>
                </a:solidFill>
              </a:rPr>
              <a:t>Réflexion prospective en guise de conclusion du cadastre juridico-pratique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987917-D48C-44A1-B942-46F6214B7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4783"/>
            <a:ext cx="10515600" cy="387029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sz="2200" dirty="0"/>
              <a:t> L’allocation pour l’aide aux personnes âgées (APA)</a:t>
            </a:r>
          </a:p>
          <a:p>
            <a:pPr marL="0" indent="0" algn="just">
              <a:buNone/>
            </a:pPr>
            <a:r>
              <a:rPr lang="fr-FR" sz="2200" dirty="0"/>
              <a:t>Compétence de la COCOM sans caractère exclusif ancré dans la loi spéciale</a:t>
            </a:r>
          </a:p>
          <a:p>
            <a:pPr marL="0" indent="0" algn="just">
              <a:buNone/>
            </a:pPr>
            <a:r>
              <a:rPr lang="fr-FR" sz="2200" dirty="0"/>
              <a:t>Risque de tension avec des initiatives mono-communautaires (</a:t>
            </a:r>
            <a:r>
              <a:rPr lang="fr-FR" sz="2200" dirty="0" err="1"/>
              <a:t>cfr</a:t>
            </a:r>
            <a:r>
              <a:rPr lang="fr-FR" sz="2200" dirty="0"/>
              <a:t> le </a:t>
            </a:r>
            <a:r>
              <a:rPr lang="fr-FR" sz="2200" i="1" dirty="0" err="1"/>
              <a:t>zorgbudget</a:t>
            </a:r>
            <a:r>
              <a:rPr lang="fr-FR" sz="2200" i="1" dirty="0"/>
              <a:t> </a:t>
            </a:r>
            <a:r>
              <a:rPr lang="fr-FR" sz="2200" i="1" dirty="0" err="1"/>
              <a:t>voor</a:t>
            </a:r>
            <a:r>
              <a:rPr lang="fr-FR" sz="2200" i="1" dirty="0"/>
              <a:t> </a:t>
            </a:r>
            <a:r>
              <a:rPr lang="fr-FR" sz="2200" i="1" dirty="0" err="1"/>
              <a:t>ouderen</a:t>
            </a:r>
            <a:r>
              <a:rPr lang="fr-FR" sz="2200" i="1" dirty="0"/>
              <a:t> met </a:t>
            </a:r>
            <a:r>
              <a:rPr lang="fr-FR" sz="2200" i="1" dirty="0" err="1"/>
              <a:t>een</a:t>
            </a:r>
            <a:r>
              <a:rPr lang="fr-FR" sz="2200" i="1" dirty="0"/>
              <a:t> </a:t>
            </a:r>
            <a:r>
              <a:rPr lang="fr-FR" sz="2200" i="1" dirty="0" err="1"/>
              <a:t>zorgnood</a:t>
            </a:r>
            <a:r>
              <a:rPr lang="fr-FR" sz="2200" dirty="0"/>
              <a:t> de la Communauté flamande)</a:t>
            </a:r>
          </a:p>
          <a:p>
            <a:pPr marL="0" indent="0" algn="just">
              <a:buNone/>
            </a:pPr>
            <a:r>
              <a:rPr lang="fr-FR" sz="2200" dirty="0"/>
              <a:t>Depuis le retrait de la Communauté flamande, concrètement, un opérateur : </a:t>
            </a:r>
            <a:r>
              <a:rPr lang="fr-FR" sz="2200" dirty="0" err="1"/>
              <a:t>Iriscare</a:t>
            </a:r>
            <a:endParaRPr lang="fr-FR" sz="2200" dirty="0"/>
          </a:p>
          <a:p>
            <a:pPr marL="0" indent="0" algn="just">
              <a:buNone/>
            </a:pPr>
            <a:r>
              <a:rPr lang="fr-FR" sz="2200" dirty="0"/>
              <a:t>= cheminement compliqué, mais au final un seul guichet</a:t>
            </a:r>
          </a:p>
        </p:txBody>
      </p:sp>
      <p:pic>
        <p:nvPicPr>
          <p:cNvPr id="5" name="Image 7">
            <a:hlinkClick r:id="rId2"/>
            <a:extLst>
              <a:ext uri="{FF2B5EF4-FFF2-40B4-BE49-F238E27FC236}">
                <a16:creationId xmlns:a16="http://schemas.microsoft.com/office/drawing/2014/main" id="{9449A902-0185-1B20-0B32-1D9532A65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2653" y="54477"/>
            <a:ext cx="1460534" cy="827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2.png">
            <a:extLst>
              <a:ext uri="{FF2B5EF4-FFF2-40B4-BE49-F238E27FC236}">
                <a16:creationId xmlns:a16="http://schemas.microsoft.com/office/drawing/2014/main" id="{FE350BFD-733B-276A-2C63-AA2F81240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483"/>
            <a:ext cx="2006276" cy="827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37364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0FF76B-B48A-4C61-A539-5178FF961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1982"/>
            <a:ext cx="10515600" cy="943642"/>
          </a:xfrm>
        </p:spPr>
        <p:txBody>
          <a:bodyPr>
            <a:noAutofit/>
          </a:bodyPr>
          <a:lstStyle/>
          <a:p>
            <a:pPr algn="ctr"/>
            <a:r>
              <a:rPr lang="fr-FR" b="1" dirty="0">
                <a:solidFill>
                  <a:srgbClr val="1F497D"/>
                </a:solidFill>
              </a:rPr>
              <a:t>Réflexion prospective en guise de conclusion du cadastre juridico-pratique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987917-D48C-44A1-B942-46F6214B7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4722"/>
            <a:ext cx="10515600" cy="3860357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fr-FR" sz="2100" dirty="0"/>
              <a:t> Les aides à la mobilité</a:t>
            </a:r>
          </a:p>
          <a:p>
            <a:pPr marL="0" indent="0" algn="just">
              <a:buNone/>
            </a:pPr>
            <a:r>
              <a:rPr lang="fr-FR" sz="2100" dirty="0"/>
              <a:t>Distinction entre les aides de base ex-INAMI (COCOM/mutuelles) et les aides complémentaires des communautés (Communauté flamande/</a:t>
            </a:r>
            <a:r>
              <a:rPr lang="fr-FR" sz="2100" i="1" dirty="0" err="1"/>
              <a:t>zorgkassen</a:t>
            </a:r>
            <a:r>
              <a:rPr lang="fr-FR" sz="2100" dirty="0"/>
              <a:t> et COCOF/Phare)</a:t>
            </a:r>
            <a:endParaRPr lang="fr-FR" sz="2100" i="1" dirty="0"/>
          </a:p>
          <a:p>
            <a:pPr marL="0" indent="0" algn="just">
              <a:buNone/>
            </a:pPr>
            <a:r>
              <a:rPr lang="fr-FR" sz="2100" dirty="0"/>
              <a:t>Accord de coopération de 2018 « relatif au guichet unique pour les aides à la mobilité dans la région bilingue de Bruxelles-Capitale »… n’institue pas un guichet unique : distinction selon que les Bruxellois sont ou non affiliés à la </a:t>
            </a:r>
            <a:r>
              <a:rPr lang="fr-FR" sz="2100" i="1" dirty="0" err="1"/>
              <a:t>Vlaamse</a:t>
            </a:r>
            <a:r>
              <a:rPr lang="fr-FR" sz="2100" i="1" dirty="0"/>
              <a:t> sociale </a:t>
            </a:r>
            <a:r>
              <a:rPr lang="fr-FR" sz="2100" i="1" dirty="0" err="1"/>
              <a:t>bescherming</a:t>
            </a:r>
            <a:endParaRPr lang="fr-FR" sz="2100" dirty="0"/>
          </a:p>
          <a:p>
            <a:pPr marL="0" indent="0" algn="just">
              <a:buNone/>
            </a:pPr>
            <a:r>
              <a:rPr lang="fr-FR" sz="2100" dirty="0"/>
              <a:t>= maintien de plusieurs acteurs</a:t>
            </a:r>
          </a:p>
          <a:p>
            <a:pPr marL="0" indent="0" algn="ctr">
              <a:buNone/>
            </a:pPr>
            <a:r>
              <a:rPr lang="fr-FR" sz="2100" dirty="0"/>
              <a:t>* * *</a:t>
            </a:r>
          </a:p>
          <a:p>
            <a:pPr marL="0" indent="0" algn="just">
              <a:buNone/>
            </a:pPr>
            <a:endParaRPr lang="fr-FR" sz="2100" dirty="0"/>
          </a:p>
          <a:p>
            <a:pPr marL="0" indent="0" algn="just">
              <a:buNone/>
            </a:pPr>
            <a:r>
              <a:rPr lang="fr-FR" sz="2100" dirty="0"/>
              <a:t>Un précédent important à l’échelle supranationale : condamnation de la Belgique dans Comité européen des droits sociaux, décision du 18 mars 2013, </a:t>
            </a:r>
            <a:r>
              <a:rPr lang="fr-FR" sz="2100" i="1" dirty="0"/>
              <a:t>Fédération internationale des ligues des droits de l’homme c/ Belgique</a:t>
            </a:r>
            <a:r>
              <a:rPr lang="fr-FR" sz="2100" dirty="0"/>
              <a:t>, réclamation n° 75/2011</a:t>
            </a:r>
          </a:p>
        </p:txBody>
      </p:sp>
      <p:pic>
        <p:nvPicPr>
          <p:cNvPr id="5" name="Image 7">
            <a:hlinkClick r:id="rId2"/>
            <a:extLst>
              <a:ext uri="{FF2B5EF4-FFF2-40B4-BE49-F238E27FC236}">
                <a16:creationId xmlns:a16="http://schemas.microsoft.com/office/drawing/2014/main" id="{9449A902-0185-1B20-0B32-1D9532A65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2653" y="54477"/>
            <a:ext cx="1460534" cy="827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2.png">
            <a:extLst>
              <a:ext uri="{FF2B5EF4-FFF2-40B4-BE49-F238E27FC236}">
                <a16:creationId xmlns:a16="http://schemas.microsoft.com/office/drawing/2014/main" id="{FE350BFD-733B-276A-2C63-AA2F81240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483"/>
            <a:ext cx="2006276" cy="827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618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0F50CE-4D22-429B-8247-DAB3F68C4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1157" y="1402983"/>
            <a:ext cx="9144000" cy="2387600"/>
          </a:xfrm>
        </p:spPr>
        <p:txBody>
          <a:bodyPr>
            <a:normAutofit/>
          </a:bodyPr>
          <a:lstStyle/>
          <a:p>
            <a:r>
              <a:rPr lang="fr-BE" sz="2800" b="1" dirty="0">
                <a:solidFill>
                  <a:srgbClr val="1F497D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fr-BE" sz="2800" b="1" baseline="30000" dirty="0">
                <a:solidFill>
                  <a:srgbClr val="1F497D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fr-BE" sz="2800" b="1" dirty="0">
                <a:solidFill>
                  <a:srgbClr val="1F497D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volet – </a:t>
            </a:r>
            <a:r>
              <a:rPr lang="fr-FR" sz="2800" b="1" dirty="0">
                <a:solidFill>
                  <a:srgbClr val="1F497D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Cadastre de l’offre de services pour les personnes en situation de handicap à Bruxelles :</a:t>
            </a:r>
            <a:br>
              <a:rPr lang="fr-FR" sz="2800" b="1" dirty="0">
                <a:solidFill>
                  <a:srgbClr val="1F497D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BE" sz="2800" dirty="0">
                <a:solidFill>
                  <a:srgbClr val="1F497D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2800" b="1" dirty="0">
                <a:solidFill>
                  <a:srgbClr val="1F497D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fr-FR" sz="2800" b="1" dirty="0">
                <a:solidFill>
                  <a:srgbClr val="1F497D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ne cartographie juridique, économique et pratique</a:t>
            </a:r>
            <a:endParaRPr lang="fr-BE" dirty="0">
              <a:solidFill>
                <a:srgbClr val="1F497D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BD02DA-50F3-415E-9EE1-89B067800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4532"/>
            <a:ext cx="9144000" cy="98048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Sophie </a:t>
            </a:r>
            <a:r>
              <a:rPr lang="fr-FR" sz="2000" cap="small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Gérard </a:t>
            </a:r>
            <a:r>
              <a:rPr lang="fr-FR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fr-FR" sz="2000" cap="small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Daniel </a:t>
            </a:r>
            <a:r>
              <a:rPr lang="fr-FR" sz="2000" cap="small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Dumont</a:t>
            </a:r>
            <a:r>
              <a:rPr lang="fr-FR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cap="small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r-FR" sz="2000" dirty="0">
                <a:ea typeface="Calibri" panose="020F0502020204030204" pitchFamily="34" charset="0"/>
                <a:cs typeface="Times New Roman" panose="02020603050405020304" pitchFamily="18" charset="0"/>
              </a:rPr>
              <a:t>parties juridique et pratique</a:t>
            </a:r>
            <a:r>
              <a:rPr lang="fr-FR" sz="2000" cap="small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defRPr/>
            </a:pPr>
            <a:r>
              <a:rPr lang="fr-FR" sz="20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Naomé</a:t>
            </a:r>
            <a:r>
              <a:rPr lang="fr-FR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cap="small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Ide</a:t>
            </a:r>
            <a:r>
              <a:rPr lang="fr-FR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Claire </a:t>
            </a:r>
            <a:r>
              <a:rPr lang="fr-FR" sz="2000" cap="sm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Duchêne</a:t>
            </a:r>
            <a:r>
              <a:rPr lang="fr-FR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et Ilan </a:t>
            </a:r>
            <a:r>
              <a:rPr lang="fr-FR" sz="2000" cap="small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Tojerow</a:t>
            </a:r>
            <a:r>
              <a:rPr lang="fr-FR" sz="2000" cap="small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r-FR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parties économique et pratique</a:t>
            </a:r>
            <a:r>
              <a:rPr lang="fr-FR" sz="2000" cap="small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3080" name="image7.png" descr="Dulbea - Département d'économie appliquée de l’ULB.">
            <a:extLst>
              <a:ext uri="{FF2B5EF4-FFF2-40B4-BE49-F238E27FC236}">
                <a16:creationId xmlns:a16="http://schemas.microsoft.com/office/drawing/2014/main" id="{CCD83569-1B32-45A1-8D58-344B4BF421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500" y="7688263"/>
            <a:ext cx="857250" cy="801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12">
            <a:extLst>
              <a:ext uri="{FF2B5EF4-FFF2-40B4-BE49-F238E27FC236}">
                <a16:creationId xmlns:a16="http://schemas.microsoft.com/office/drawing/2014/main" id="{76FD2F11-92C6-44CE-BB5E-50C480AA6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/>
          </a:p>
        </p:txBody>
      </p:sp>
      <p:pic>
        <p:nvPicPr>
          <p:cNvPr id="5" name="Image 7">
            <a:hlinkClick r:id="rId4"/>
            <a:extLst>
              <a:ext uri="{FF2B5EF4-FFF2-40B4-BE49-F238E27FC236}">
                <a16:creationId xmlns:a16="http://schemas.microsoft.com/office/drawing/2014/main" id="{0C4B4F2D-7EB8-3FFC-A66D-F3D6E8E4AB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2653" y="54477"/>
            <a:ext cx="1460534" cy="827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2.png">
            <a:extLst>
              <a:ext uri="{FF2B5EF4-FFF2-40B4-BE49-F238E27FC236}">
                <a16:creationId xmlns:a16="http://schemas.microsoft.com/office/drawing/2014/main" id="{A5967189-E3A8-A166-D7CF-3C9FFC3EE5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483"/>
            <a:ext cx="2003304" cy="82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597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6C40E3-7E53-48FA-A579-1AE7A060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079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1F497D"/>
                </a:solidFill>
              </a:rPr>
              <a:t>Introduction : Champ de l’étude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FDBF8D-5E5F-4424-9DB2-E7D587D28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933" y="1185075"/>
            <a:ext cx="11921067" cy="521626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6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800" dirty="0"/>
              <a:t>Tous types de </a:t>
            </a:r>
            <a:r>
              <a:rPr lang="fr-FR" sz="1800" b="1" dirty="0"/>
              <a:t>handicap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800" dirty="0"/>
              <a:t>Tous types de </a:t>
            </a:r>
            <a:r>
              <a:rPr lang="fr-FR" sz="1800" b="1" dirty="0"/>
              <a:t>services</a:t>
            </a:r>
            <a:endParaRPr lang="fr-FR" sz="18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800" dirty="0"/>
              <a:t>Services uniquement ou entre autres pour les </a:t>
            </a:r>
            <a:r>
              <a:rPr lang="fr-FR" sz="1800" b="1" dirty="0"/>
              <a:t>personnes</a:t>
            </a:r>
            <a:r>
              <a:rPr lang="fr-FR" sz="1800" dirty="0"/>
              <a:t> porteuses d’un handicap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800" dirty="0"/>
              <a:t>Toutes les </a:t>
            </a:r>
            <a:r>
              <a:rPr lang="fr-FR" sz="1800" b="1" dirty="0"/>
              <a:t>entités</a:t>
            </a:r>
            <a:r>
              <a:rPr lang="fr-FR" sz="1800" dirty="0"/>
              <a:t> compétentes à Bruxelles et toutes les </a:t>
            </a:r>
            <a:r>
              <a:rPr lang="fr-FR" sz="1800" b="1" dirty="0"/>
              <a:t>politiques </a:t>
            </a:r>
            <a:r>
              <a:rPr lang="fr-FR" sz="1800" dirty="0"/>
              <a:t>(politique des personnes handicapées au sens large)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1800" i="1" dirty="0" err="1"/>
              <a:t>Handistreaming</a:t>
            </a:r>
            <a:endParaRPr lang="fr-FR" sz="1800" dirty="0"/>
          </a:p>
          <a:p>
            <a:pPr lvl="2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1800" dirty="0"/>
              <a:t>Tenir </a:t>
            </a:r>
            <a:r>
              <a:rPr lang="fr-FR" sz="1800" dirty="0">
                <a:ea typeface="Calibri" panose="020F0502020204030204" pitchFamily="34" charset="0"/>
                <a:cs typeface="Times New Roman" panose="02020603050405020304" pitchFamily="18" charset="0"/>
              </a:rPr>
              <a:t>compte de la complexité institutionnelle</a:t>
            </a:r>
            <a:endParaRPr lang="fr-FR" sz="1800" dirty="0"/>
          </a:p>
          <a:p>
            <a:pPr lvl="2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1800" dirty="0"/>
              <a:t>Détecter d’éventuels « trous » dans l’offre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800" dirty="0"/>
          </a:p>
          <a:p>
            <a:pPr marL="228600" lvl="2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fr-FR" sz="1800" dirty="0"/>
              <a:t>Services agréés et/ou subventionnés par :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1800" dirty="0"/>
              <a:t>le Fédéral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1800" dirty="0"/>
              <a:t>la Région de Bruxelles-Capitale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1800" dirty="0"/>
              <a:t>la Communauté française (Enseignement, ONE) 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1800" dirty="0"/>
              <a:t>la Communauté flamande (</a:t>
            </a:r>
            <a:r>
              <a:rPr lang="fr-FR" sz="1800" b="1" dirty="0"/>
              <a:t>VAPH</a:t>
            </a:r>
            <a:r>
              <a:rPr lang="fr-FR" sz="1800" dirty="0"/>
              <a:t>, VSB, </a:t>
            </a:r>
            <a:r>
              <a:rPr lang="fr-FR" sz="1800" dirty="0" err="1"/>
              <a:t>Opgroeien</a:t>
            </a:r>
            <a:r>
              <a:rPr lang="fr-FR" sz="1800" dirty="0"/>
              <a:t>, </a:t>
            </a:r>
            <a:r>
              <a:rPr lang="fr-FR" sz="1800" dirty="0" err="1"/>
              <a:t>Onderwijs</a:t>
            </a:r>
            <a:r>
              <a:rPr lang="fr-FR" sz="1800" dirty="0"/>
              <a:t>, </a:t>
            </a:r>
            <a:r>
              <a:rPr lang="fr-FR" sz="1800" dirty="0" err="1"/>
              <a:t>Zorg</a:t>
            </a:r>
            <a:r>
              <a:rPr lang="fr-FR" sz="1800" dirty="0"/>
              <a:t> en </a:t>
            </a:r>
            <a:r>
              <a:rPr lang="fr-FR" sz="1800" dirty="0" err="1"/>
              <a:t>Gezondheid</a:t>
            </a:r>
            <a:r>
              <a:rPr lang="fr-FR" sz="1800" dirty="0"/>
              <a:t>)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1800" dirty="0"/>
              <a:t>la COCOM (</a:t>
            </a:r>
            <a:r>
              <a:rPr lang="fr-FR" sz="1800" b="1" dirty="0" err="1"/>
              <a:t>Iriscare</a:t>
            </a:r>
            <a:r>
              <a:rPr lang="fr-FR" sz="1800" dirty="0"/>
              <a:t>, Collège réuni)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1800" dirty="0"/>
              <a:t>la COCOF (</a:t>
            </a:r>
            <a:r>
              <a:rPr lang="fr-FR" sz="1800" b="1" dirty="0"/>
              <a:t>PHARE</a:t>
            </a:r>
            <a:r>
              <a:rPr lang="fr-FR" sz="1800" dirty="0"/>
              <a:t>, Bruxelles Formation, Collège)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r-FR" sz="1800" dirty="0"/>
              <a:t>les Communes</a:t>
            </a:r>
          </a:p>
          <a:p>
            <a:pPr marL="0" indent="0">
              <a:spcBef>
                <a:spcPts val="0"/>
              </a:spcBef>
              <a:buNone/>
            </a:pPr>
            <a:endParaRPr lang="fr-FR" sz="1600" b="1" u="sng" dirty="0"/>
          </a:p>
        </p:txBody>
      </p:sp>
      <p:pic>
        <p:nvPicPr>
          <p:cNvPr id="5" name="Image 7">
            <a:hlinkClick r:id="rId3"/>
            <a:extLst>
              <a:ext uri="{FF2B5EF4-FFF2-40B4-BE49-F238E27FC236}">
                <a16:creationId xmlns:a16="http://schemas.microsoft.com/office/drawing/2014/main" id="{AD3BC87C-44D5-4FB0-AFE6-DE6A3A15A6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2653" y="54477"/>
            <a:ext cx="1460534" cy="827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2.png">
            <a:extLst>
              <a:ext uri="{FF2B5EF4-FFF2-40B4-BE49-F238E27FC236}">
                <a16:creationId xmlns:a16="http://schemas.microsoft.com/office/drawing/2014/main" id="{408DD431-7BDA-41D7-98E0-F8298EF465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483"/>
            <a:ext cx="2003304" cy="82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371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6C40E3-7E53-48FA-A579-1AE7A060F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760" y="519618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1F497D"/>
                </a:solidFill>
              </a:rPr>
              <a:t>Introduction : structure du 1</a:t>
            </a:r>
            <a:r>
              <a:rPr lang="fr-FR" b="1" baseline="30000" dirty="0">
                <a:solidFill>
                  <a:srgbClr val="1F497D"/>
                </a:solidFill>
              </a:rPr>
              <a:t>er</a:t>
            </a:r>
            <a:r>
              <a:rPr lang="fr-FR" b="1" dirty="0">
                <a:solidFill>
                  <a:srgbClr val="1F497D"/>
                </a:solidFill>
              </a:rPr>
              <a:t> volet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FDBF8D-5E5F-4424-9DB2-E7D587D28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6607"/>
            <a:ext cx="10762814" cy="521626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800" dirty="0">
              <a:solidFill>
                <a:srgbClr val="242424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2400" dirty="0">
              <a:solidFill>
                <a:srgbClr val="242424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fr-FR" sz="2400" dirty="0">
              <a:solidFill>
                <a:srgbClr val="242424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4863" lvl="3" indent="-400050">
              <a:spcBef>
                <a:spcPts val="0"/>
              </a:spcBef>
              <a:buAutoNum type="romanUcPeriod"/>
            </a:pPr>
            <a:r>
              <a:rPr lang="fr-FR" sz="2400" dirty="0"/>
              <a:t>Cadre institutionnel général</a:t>
            </a:r>
          </a:p>
          <a:p>
            <a:pPr marL="804863" lvl="3" indent="-400050">
              <a:spcBef>
                <a:spcPts val="0"/>
              </a:spcBef>
              <a:buAutoNum type="romanUcPeriod"/>
            </a:pPr>
            <a:endParaRPr lang="fr-FR" sz="2400" dirty="0"/>
          </a:p>
          <a:p>
            <a:pPr marL="804863" lvl="3" indent="-400050">
              <a:spcBef>
                <a:spcPts val="0"/>
              </a:spcBef>
              <a:buAutoNum type="romanUcPeriod"/>
            </a:pPr>
            <a:r>
              <a:rPr lang="fr-FR" sz="2400" dirty="0"/>
              <a:t>Cadastre des services</a:t>
            </a:r>
          </a:p>
          <a:p>
            <a:pPr marL="804863" lvl="3" indent="-400050">
              <a:spcBef>
                <a:spcPts val="0"/>
              </a:spcBef>
              <a:buAutoNum type="romanUcPeriod"/>
            </a:pPr>
            <a:endParaRPr lang="fr-FR" sz="2400" dirty="0"/>
          </a:p>
          <a:p>
            <a:pPr marL="804863" lvl="3" indent="-400050">
              <a:spcBef>
                <a:spcPts val="0"/>
              </a:spcBef>
              <a:buAutoNum type="romanUcPeriod"/>
            </a:pPr>
            <a:r>
              <a:rPr lang="fr-FR" sz="2400" dirty="0"/>
              <a:t>Analyse quantitative des usagers</a:t>
            </a:r>
          </a:p>
          <a:p>
            <a:pPr marL="804863" lvl="3" indent="-400050" defTabSz="900113">
              <a:spcBef>
                <a:spcPts val="0"/>
              </a:spcBef>
              <a:buNone/>
            </a:pPr>
            <a:endParaRPr lang="fr-FR" sz="2400" dirty="0"/>
          </a:p>
          <a:p>
            <a:pPr marL="804863" lvl="3" indent="-400050" defTabSz="900113">
              <a:spcBef>
                <a:spcPts val="0"/>
              </a:spcBef>
              <a:buNone/>
            </a:pPr>
            <a:r>
              <a:rPr lang="fr-FR" sz="2400" dirty="0"/>
              <a:t>+ Cadastre numérique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400" dirty="0"/>
          </a:p>
        </p:txBody>
      </p:sp>
      <p:pic>
        <p:nvPicPr>
          <p:cNvPr id="4" name="Image 7">
            <a:hlinkClick r:id="rId3"/>
            <a:extLst>
              <a:ext uri="{FF2B5EF4-FFF2-40B4-BE49-F238E27FC236}">
                <a16:creationId xmlns:a16="http://schemas.microsoft.com/office/drawing/2014/main" id="{8C06ACFF-1485-C641-43BF-C705824590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2653" y="54477"/>
            <a:ext cx="1460534" cy="827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2.png">
            <a:extLst>
              <a:ext uri="{FF2B5EF4-FFF2-40B4-BE49-F238E27FC236}">
                <a16:creationId xmlns:a16="http://schemas.microsoft.com/office/drawing/2014/main" id="{34C43CC0-AE95-2E5D-CF85-1447AF974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483"/>
            <a:ext cx="2003304" cy="82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7082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67EEE1-54A5-4E92-A0F1-D5D2489FE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240"/>
            <a:ext cx="10515600" cy="1325563"/>
          </a:xfrm>
        </p:spPr>
        <p:txBody>
          <a:bodyPr/>
          <a:lstStyle/>
          <a:p>
            <a:r>
              <a:rPr lang="fr-FR" b="1" dirty="0">
                <a:solidFill>
                  <a:srgbClr val="1F497D"/>
                </a:solidFill>
              </a:rPr>
              <a:t>I. Cadre institutionnel général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AB4445-F2F9-40E4-AECE-F0D8C5779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8990"/>
            <a:ext cx="10795000" cy="466725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5656263" algn="l"/>
              </a:tabLst>
            </a:pPr>
            <a:r>
              <a:rPr lang="fr-FR" sz="2400" b="1" dirty="0">
                <a:solidFill>
                  <a:srgbClr val="1F497D"/>
                </a:solidFill>
              </a:rPr>
              <a:t> Contraintes internationales</a:t>
            </a:r>
          </a:p>
          <a:p>
            <a:pPr marL="0" indent="0">
              <a:spcBef>
                <a:spcPts val="0"/>
              </a:spcBef>
              <a:buNone/>
              <a:tabLst>
                <a:tab pos="5656263" algn="l"/>
              </a:tabLst>
            </a:pPr>
            <a:endParaRPr lang="fr-FR" sz="2400" b="1" dirty="0"/>
          </a:p>
          <a:p>
            <a:pPr marL="628650" indent="0">
              <a:spcBef>
                <a:spcPts val="0"/>
              </a:spcBef>
              <a:buFont typeface="Wingdings" panose="05000000000000000000" pitchFamily="2" charset="2"/>
              <a:buChar char="è"/>
              <a:tabLst>
                <a:tab pos="903288" algn="l"/>
              </a:tabLst>
            </a:pPr>
            <a:r>
              <a:rPr lang="fr-FR" sz="2000" dirty="0"/>
              <a:t> </a:t>
            </a:r>
            <a:r>
              <a:rPr lang="fr-FR" sz="2000" i="1" dirty="0" err="1"/>
              <a:t>Handistreaming</a:t>
            </a:r>
            <a:endParaRPr lang="fr-FR" sz="2000" dirty="0"/>
          </a:p>
          <a:p>
            <a:pPr marL="628650" indent="0">
              <a:spcBef>
                <a:spcPts val="0"/>
              </a:spcBef>
              <a:buFont typeface="Wingdings" panose="05000000000000000000" pitchFamily="2" charset="2"/>
              <a:buChar char="è"/>
              <a:tabLst>
                <a:tab pos="903288" algn="l"/>
              </a:tabLst>
            </a:pPr>
            <a:r>
              <a:rPr lang="fr-FR" sz="2000" dirty="0"/>
              <a:t> Désinstitutionalisation</a:t>
            </a:r>
          </a:p>
          <a:p>
            <a:pPr marL="0" indent="0">
              <a:spcBef>
                <a:spcPts val="1200"/>
              </a:spcBef>
              <a:buNone/>
            </a:pPr>
            <a:endParaRPr lang="fr-FR" sz="20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r-FR" sz="2400" b="1" dirty="0">
                <a:solidFill>
                  <a:srgbClr val="1F497D"/>
                </a:solidFill>
              </a:rPr>
              <a:t> Répartition des compétences à Bruxelles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/>
              <a:t>	</a:t>
            </a:r>
          </a:p>
          <a:p>
            <a:pPr marL="628650" lvl="1" indent="0" defTabSz="712788"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fr-FR" sz="2000" dirty="0"/>
              <a:t> Compétences éclatées</a:t>
            </a:r>
          </a:p>
          <a:p>
            <a:pPr marL="628650" lvl="1" indent="0" defTabSz="712788"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fr-FR" sz="2000" dirty="0"/>
              <a:t> Augmentation des compétences de la COCOF et de la COCOM</a:t>
            </a:r>
          </a:p>
          <a:p>
            <a:pPr>
              <a:spcBef>
                <a:spcPts val="1200"/>
              </a:spcBef>
              <a:buFontTx/>
              <a:buChar char="-"/>
            </a:pPr>
            <a:endParaRPr lang="fr-FR" sz="20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fr-FR" sz="2400" b="1" dirty="0">
                <a:solidFill>
                  <a:srgbClr val="1F497D"/>
                </a:solidFill>
              </a:rPr>
              <a:t>  Politiques de la COCOF, la COCOM et la VG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/>
              <a:t>	</a:t>
            </a:r>
          </a:p>
          <a:p>
            <a:pPr marL="628650" lvl="1" indent="0"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fr-FR" sz="2000" dirty="0"/>
              <a:t> Approches : institution </a:t>
            </a:r>
            <a:r>
              <a:rPr lang="fr-FR" sz="2000" i="1" dirty="0"/>
              <a:t>vs </a:t>
            </a:r>
            <a:r>
              <a:rPr lang="fr-FR" sz="2000" dirty="0"/>
              <a:t>personne </a:t>
            </a:r>
          </a:p>
          <a:p>
            <a:pPr marL="628650" lvl="1" indent="0">
              <a:spcBef>
                <a:spcPts val="0"/>
              </a:spcBef>
              <a:buFont typeface="Wingdings" panose="05000000000000000000" pitchFamily="2" charset="2"/>
              <a:buChar char="è"/>
            </a:pPr>
            <a:r>
              <a:rPr lang="fr-FR" sz="2000" dirty="0"/>
              <a:t> Définition du handicap (sociale) </a:t>
            </a:r>
            <a:r>
              <a:rPr lang="fr-FR" sz="2000" i="1" dirty="0"/>
              <a:t>vs </a:t>
            </a:r>
            <a:r>
              <a:rPr lang="fr-FR" sz="2000" dirty="0"/>
              <a:t>conditions d’accès (médicales)</a:t>
            </a:r>
          </a:p>
          <a:p>
            <a:pPr marL="0" indent="0">
              <a:spcBef>
                <a:spcPts val="1200"/>
              </a:spcBef>
              <a:buNone/>
            </a:pPr>
            <a:endParaRPr lang="fr-FR" sz="2400" dirty="0"/>
          </a:p>
        </p:txBody>
      </p:sp>
      <p:pic>
        <p:nvPicPr>
          <p:cNvPr id="5" name="Image 7">
            <a:hlinkClick r:id="rId3"/>
            <a:extLst>
              <a:ext uri="{FF2B5EF4-FFF2-40B4-BE49-F238E27FC236}">
                <a16:creationId xmlns:a16="http://schemas.microsoft.com/office/drawing/2014/main" id="{EEF6D64C-AEDD-864B-DB93-5C68B4E89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2653" y="54477"/>
            <a:ext cx="1460534" cy="827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2.png">
            <a:extLst>
              <a:ext uri="{FF2B5EF4-FFF2-40B4-BE49-F238E27FC236}">
                <a16:creationId xmlns:a16="http://schemas.microsoft.com/office/drawing/2014/main" id="{17005CE7-D88C-2DC2-0C9D-F74950D91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483"/>
            <a:ext cx="2003304" cy="82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38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E804E2-4699-45B1-8DDA-106F4784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1F497D"/>
                </a:solidFill>
              </a:rPr>
              <a:t>II. Cadastre : Inventaire des services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D752A1-589C-432B-83E4-F55808969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390" y="1536392"/>
            <a:ext cx="11375571" cy="4956483"/>
          </a:xfrm>
        </p:spPr>
        <p:txBody>
          <a:bodyPr numCol="2"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2000" b="1" u="sng" dirty="0">
                <a:solidFill>
                  <a:srgbClr val="1F497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 catégories de services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Point de vue de l’usager : ses </a:t>
            </a:r>
            <a:r>
              <a:rPr lang="fr-FR" sz="1800" b="1" dirty="0">
                <a:latin typeface="Calibri" panose="020F0502020204030204" pitchFamily="34" charset="0"/>
                <a:cs typeface="Calibri" panose="020F0502020204030204" pitchFamily="34" charset="0"/>
              </a:rPr>
              <a:t>besoins</a:t>
            </a: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 en vue de son inclusion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5200650" algn="l"/>
              </a:tabLst>
            </a:pP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Services classés selon leur </a:t>
            </a:r>
            <a:r>
              <a:rPr lang="fr-FR" sz="1800" b="1" dirty="0">
                <a:latin typeface="Calibri" panose="020F0502020204030204" pitchFamily="34" charset="0"/>
                <a:cs typeface="Calibri" panose="020F0502020204030204" pitchFamily="34" charset="0"/>
              </a:rPr>
              <a:t>objet</a:t>
            </a: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 (= besoin pris en charge à titre principal). Si plusieurs objets, plusieurs catégories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Transversaux (information et aide pour accéder aux services)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Moyens financiers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Mobilité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Soins de santé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Enseignement et formation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Travail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Logement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Aide à l’autonomie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Accueil et activités de jour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Loisirs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Soutien et répit pour les proches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fr-FR" sz="1700" dirty="0">
                <a:latin typeface="Calibri" panose="020F0502020204030204" pitchFamily="34" charset="0"/>
                <a:cs typeface="Calibri" panose="020F0502020204030204" pitchFamily="34" charset="0"/>
              </a:rPr>
              <a:t>Accès à la justice et défense des droits</a:t>
            </a:r>
          </a:p>
          <a:p>
            <a:pPr marL="1778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2000" b="1" u="sng" dirty="0">
                <a:solidFill>
                  <a:srgbClr val="1F497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240 types de services</a:t>
            </a:r>
          </a:p>
          <a:p>
            <a:pPr marL="17780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endParaRPr lang="fr-FR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780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fr-FR" sz="1800" b="1" dirty="0">
                <a:latin typeface="Calibri" panose="020F0502020204030204" pitchFamily="34" charset="0"/>
                <a:cs typeface="Calibri" panose="020F0502020204030204" pitchFamily="34" charset="0"/>
              </a:rPr>
              <a:t>Théorie</a:t>
            </a: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pPr marL="712788" indent="-285750">
              <a:lnSpc>
                <a:spcPct val="120000"/>
              </a:lnSpc>
              <a:spcBef>
                <a:spcPts val="0"/>
              </a:spcBef>
            </a:pP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Mission</a:t>
            </a:r>
          </a:p>
          <a:p>
            <a:pPr marL="712788" indent="-285750">
              <a:lnSpc>
                <a:spcPct val="120000"/>
              </a:lnSpc>
              <a:spcBef>
                <a:spcPts val="0"/>
              </a:spcBef>
            </a:pP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Entité et organisme compétent pour agrément et/ou subventionnement</a:t>
            </a:r>
          </a:p>
          <a:p>
            <a:pPr marL="712788" indent="-285750">
              <a:lnSpc>
                <a:spcPct val="120000"/>
              </a:lnSpc>
              <a:spcBef>
                <a:spcPts val="0"/>
              </a:spcBef>
            </a:pP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Public-cible et conditions d’accès</a:t>
            </a:r>
          </a:p>
          <a:p>
            <a:pPr marL="712788" indent="-285750">
              <a:lnSpc>
                <a:spcPct val="120000"/>
              </a:lnSpc>
              <a:spcBef>
                <a:spcPts val="0"/>
              </a:spcBef>
            </a:pP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Part contributive (quand encadrée)</a:t>
            </a:r>
          </a:p>
          <a:p>
            <a:pPr marL="712788" indent="-285750">
              <a:lnSpc>
                <a:spcPct val="120000"/>
              </a:lnSpc>
              <a:spcBef>
                <a:spcPts val="0"/>
              </a:spcBef>
            </a:pP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Spécificités pour grande dépendance (quand pertinent)</a:t>
            </a:r>
          </a:p>
          <a:p>
            <a:pPr marL="712788" indent="-285750">
              <a:lnSpc>
                <a:spcPct val="120000"/>
              </a:lnSpc>
              <a:spcBef>
                <a:spcPts val="0"/>
              </a:spcBef>
            </a:pP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Règles de (non-)cumul (quand pertinent)</a:t>
            </a:r>
          </a:p>
          <a:p>
            <a:pPr marL="17780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endParaRPr lang="fr-FR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780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fr-FR" sz="1800" b="1" dirty="0">
                <a:latin typeface="Calibri" panose="020F0502020204030204" pitchFamily="34" charset="0"/>
                <a:cs typeface="Calibri" panose="020F0502020204030204" pitchFamily="34" charset="0"/>
              </a:rPr>
              <a:t>Pratique</a:t>
            </a: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pPr marL="717550" indent="-285750">
              <a:lnSpc>
                <a:spcPct val="120000"/>
              </a:lnSpc>
              <a:spcBef>
                <a:spcPts val="0"/>
              </a:spcBef>
            </a:pP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Si allocation : montant ou mode de calcul</a:t>
            </a:r>
          </a:p>
          <a:p>
            <a:pPr marL="717550" indent="-285750">
              <a:lnSpc>
                <a:spcPct val="120000"/>
              </a:lnSpc>
              <a:spcBef>
                <a:spcPts val="0"/>
              </a:spcBef>
            </a:pP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Si institution : présentation détaillée si réservé aux PH et relève d’</a:t>
            </a:r>
            <a:r>
              <a:rPr lang="fr-F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Iriscare</a:t>
            </a: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, du PHARE ou de la VAPH (231 structures)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8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9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age 7">
            <a:hlinkClick r:id="rId3"/>
            <a:extLst>
              <a:ext uri="{FF2B5EF4-FFF2-40B4-BE49-F238E27FC236}">
                <a16:creationId xmlns:a16="http://schemas.microsoft.com/office/drawing/2014/main" id="{F15756F8-F3EB-0E01-4122-073E966A5B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2653" y="54477"/>
            <a:ext cx="1460534" cy="827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2.png">
            <a:extLst>
              <a:ext uri="{FF2B5EF4-FFF2-40B4-BE49-F238E27FC236}">
                <a16:creationId xmlns:a16="http://schemas.microsoft.com/office/drawing/2014/main" id="{5B971CB5-978C-F67E-C9EF-FCCA07FB74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483"/>
            <a:ext cx="1926521" cy="794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104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1">
            <a:extLst>
              <a:ext uri="{FF2B5EF4-FFF2-40B4-BE49-F238E27FC236}">
                <a16:creationId xmlns:a16="http://schemas.microsoft.com/office/drawing/2014/main" id="{15D28AD4-1508-3CB8-ADAD-EF5694697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767979"/>
              </p:ext>
            </p:extLst>
          </p:nvPr>
        </p:nvGraphicFramePr>
        <p:xfrm>
          <a:off x="0" y="0"/>
          <a:ext cx="12191999" cy="68761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67430">
                  <a:extLst>
                    <a:ext uri="{9D8B030D-6E8A-4147-A177-3AD203B41FA5}">
                      <a16:colId xmlns:a16="http://schemas.microsoft.com/office/drawing/2014/main" val="2379335362"/>
                    </a:ext>
                  </a:extLst>
                </a:gridCol>
                <a:gridCol w="1175308">
                  <a:extLst>
                    <a:ext uri="{9D8B030D-6E8A-4147-A177-3AD203B41FA5}">
                      <a16:colId xmlns:a16="http://schemas.microsoft.com/office/drawing/2014/main" val="3689831286"/>
                    </a:ext>
                  </a:extLst>
                </a:gridCol>
                <a:gridCol w="1465478">
                  <a:extLst>
                    <a:ext uri="{9D8B030D-6E8A-4147-A177-3AD203B41FA5}">
                      <a16:colId xmlns:a16="http://schemas.microsoft.com/office/drawing/2014/main" val="163784674"/>
                    </a:ext>
                  </a:extLst>
                </a:gridCol>
                <a:gridCol w="1611783">
                  <a:extLst>
                    <a:ext uri="{9D8B030D-6E8A-4147-A177-3AD203B41FA5}">
                      <a16:colId xmlns:a16="http://schemas.microsoft.com/office/drawing/2014/main" val="635901785"/>
                    </a:ext>
                  </a:extLst>
                </a:gridCol>
                <a:gridCol w="1102156">
                  <a:extLst>
                    <a:ext uri="{9D8B030D-6E8A-4147-A177-3AD203B41FA5}">
                      <a16:colId xmlns:a16="http://schemas.microsoft.com/office/drawing/2014/main" val="3982726524"/>
                    </a:ext>
                  </a:extLst>
                </a:gridCol>
                <a:gridCol w="582778">
                  <a:extLst>
                    <a:ext uri="{9D8B030D-6E8A-4147-A177-3AD203B41FA5}">
                      <a16:colId xmlns:a16="http://schemas.microsoft.com/office/drawing/2014/main" val="3387708672"/>
                    </a:ext>
                  </a:extLst>
                </a:gridCol>
                <a:gridCol w="950977">
                  <a:extLst>
                    <a:ext uri="{9D8B030D-6E8A-4147-A177-3AD203B41FA5}">
                      <a16:colId xmlns:a16="http://schemas.microsoft.com/office/drawing/2014/main" val="1875696285"/>
                    </a:ext>
                  </a:extLst>
                </a:gridCol>
                <a:gridCol w="790042">
                  <a:extLst>
                    <a:ext uri="{9D8B030D-6E8A-4147-A177-3AD203B41FA5}">
                      <a16:colId xmlns:a16="http://schemas.microsoft.com/office/drawing/2014/main" val="777021956"/>
                    </a:ext>
                  </a:extLst>
                </a:gridCol>
                <a:gridCol w="1146047">
                  <a:extLst>
                    <a:ext uri="{9D8B030D-6E8A-4147-A177-3AD203B41FA5}">
                      <a16:colId xmlns:a16="http://schemas.microsoft.com/office/drawing/2014/main" val="3285355220"/>
                    </a:ext>
                  </a:extLst>
                </a:gridCol>
              </a:tblGrid>
              <a:tr h="2283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1. SERVICES TRANSVERSAUX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COCOF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COCOM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Communauté flamande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Etat fédéral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RBC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Comm. française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VGC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Communes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364286"/>
                  </a:ext>
                </a:extLst>
              </a:tr>
              <a:tr h="2999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Services sociaux des mutuelles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Collège (CASG - 9)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Collège (OA ou CAP - 20)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000">
                          <a:effectLst/>
                        </a:rPr>
                        <a:t>Agentschap Zorg en Gezondheid (DMW - 1)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INAMI (OA - 6)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2641887"/>
                  </a:ext>
                </a:extLst>
              </a:tr>
              <a:tr h="159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PHARE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Collège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6262762"/>
                  </a:ext>
                </a:extLst>
              </a:tr>
              <a:tr h="159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Services d'appui technique [futur]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PHARE [futur]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6079971"/>
                  </a:ext>
                </a:extLst>
              </a:tr>
              <a:tr h="2514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Centres d'action sociale globale (CASG)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Collège (9)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0272233"/>
                  </a:ext>
                </a:extLst>
              </a:tr>
              <a:tr h="3963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Centres d'aide aux personnes (CAP)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Ministres de la pol. de l'Aide aux pers. (19)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6505581"/>
                  </a:ext>
                </a:extLst>
              </a:tr>
              <a:tr h="159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Dienst ondersteuningsplan (DOP)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VAPH (1)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1649167"/>
                  </a:ext>
                </a:extLst>
              </a:tr>
              <a:tr h="3183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nl-BE" sz="1000" dirty="0">
                          <a:effectLst/>
                        </a:rPr>
                        <a:t>Brussels aanmelding punt voor personen met een handicap (BRAP)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Collège (1)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1741771"/>
                  </a:ext>
                </a:extLst>
              </a:tr>
              <a:tr h="159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Equipes multidisciplinaires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VAPH (4)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3231568"/>
                  </a:ext>
                </a:extLst>
              </a:tr>
              <a:tr h="159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Bijstandsorganisaties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VAPH (2)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847343"/>
                  </a:ext>
                </a:extLst>
              </a:tr>
              <a:tr h="3436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nl-BE" sz="1000">
                          <a:effectLst/>
                        </a:rPr>
                        <a:t>Centra voor Algemeen Welzijnswerk (CAW)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 err="1">
                          <a:effectLst/>
                        </a:rPr>
                        <a:t>Welzijn</a:t>
                      </a:r>
                      <a:r>
                        <a:rPr lang="fr-FR" sz="1000" dirty="0">
                          <a:effectLst/>
                        </a:rPr>
                        <a:t>, </a:t>
                      </a:r>
                      <a:r>
                        <a:rPr lang="fr-FR" sz="1000" dirty="0" err="1">
                          <a:effectLst/>
                        </a:rPr>
                        <a:t>Volksgezondheid</a:t>
                      </a:r>
                      <a:r>
                        <a:rPr lang="fr-FR" sz="1000" dirty="0">
                          <a:effectLst/>
                        </a:rPr>
                        <a:t> en </a:t>
                      </a:r>
                      <a:r>
                        <a:rPr lang="fr-FR" sz="1000" dirty="0" err="1">
                          <a:effectLst/>
                        </a:rPr>
                        <a:t>Gezin</a:t>
                      </a:r>
                      <a:r>
                        <a:rPr lang="fr-FR" sz="1000" dirty="0">
                          <a:effectLst/>
                        </a:rPr>
                        <a:t> (1)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764343"/>
                  </a:ext>
                </a:extLst>
              </a:tr>
              <a:tr h="3183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Points contacts communaux et CPAS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Collège et CPAS (23)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577285"/>
                  </a:ext>
                </a:extLst>
              </a:tr>
              <a:tr h="3183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Budget d'assistance personnelle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Collège + </a:t>
                      </a:r>
                      <a:r>
                        <a:rPr lang="fr-FR" sz="1000" dirty="0" err="1">
                          <a:effectLst/>
                        </a:rPr>
                        <a:t>Access&amp;Go-ABP</a:t>
                      </a:r>
                      <a:r>
                        <a:rPr lang="fr-FR" sz="1000" dirty="0">
                          <a:effectLst/>
                        </a:rPr>
                        <a:t> 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8653200"/>
                  </a:ext>
                </a:extLst>
              </a:tr>
              <a:tr h="3430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nl-BE" sz="1000">
                          <a:effectLst/>
                        </a:rPr>
                        <a:t>Zorgbudget voor personen met een handicap ou Basisondersteuningsbudget (BOB)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nl-BE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VSB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1540159"/>
                  </a:ext>
                </a:extLst>
              </a:tr>
              <a:tr h="159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Persoonsvolgend budget (PVB)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VAPH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2678791"/>
                  </a:ext>
                </a:extLst>
              </a:tr>
              <a:tr h="2195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Persoonlijke-assistentiebudget (PAB)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VAPH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624143"/>
                  </a:ext>
                </a:extLst>
              </a:tr>
              <a:tr h="3183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Zorgbudget voor zwaar zorgbehoevenden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VSB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64164"/>
                  </a:ext>
                </a:extLst>
              </a:tr>
              <a:tr h="159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Services d'accompagnement (SA)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PHARE (27)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821630"/>
                  </a:ext>
                </a:extLst>
              </a:tr>
              <a:tr h="3183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Services d'accompagnement individuel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VAPH (5)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992098"/>
                  </a:ext>
                </a:extLst>
              </a:tr>
              <a:tr h="3183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Services d'accompagnement individuel global pour mineurs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VAPH (0)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091158"/>
                  </a:ext>
                </a:extLst>
              </a:tr>
              <a:tr h="159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Centres multifonctionnels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VAPH (3)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5309593"/>
                  </a:ext>
                </a:extLst>
              </a:tr>
              <a:tr h="3183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Services de formation aux spécificités du handicap et outreach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PHARE [futur]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VAPH (5)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2743022"/>
                  </a:ext>
                </a:extLst>
              </a:tr>
              <a:tr h="3183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Projets initiatives d'information ou formations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PHARE (2)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Collège (1)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5237521"/>
                  </a:ext>
                </a:extLst>
              </a:tr>
              <a:tr h="3183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Aides individuelles à l'entretien et réparation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PHARE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VAPH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3535267"/>
                  </a:ext>
                </a:extLst>
              </a:tr>
              <a:tr h="159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Aides individuelles dérogatoires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PHARE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546264"/>
                  </a:ext>
                </a:extLst>
              </a:tr>
              <a:tr h="159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Projets particuliers (PP)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PHARE (28)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846344"/>
                  </a:ext>
                </a:extLst>
              </a:tr>
              <a:tr h="159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Projets novateurs ou innovants (PI)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PHARE (1)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Collège (7)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9934262"/>
                  </a:ext>
                </a:extLst>
              </a:tr>
              <a:tr h="159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Projets particuliers agréés (PPA)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PHARE (9)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>
                          <a:effectLst/>
                        </a:rPr>
                        <a:t> </a:t>
                      </a:r>
                      <a:endParaRPr lang="nl-BE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nl-B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4456" marR="244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3074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197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1427B5A-CE23-4211-A308-B7B02E034F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01415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8753">
                  <a:extLst>
                    <a:ext uri="{9D8B030D-6E8A-4147-A177-3AD203B41FA5}">
                      <a16:colId xmlns:a16="http://schemas.microsoft.com/office/drawing/2014/main" val="2652575724"/>
                    </a:ext>
                  </a:extLst>
                </a:gridCol>
                <a:gridCol w="1348753">
                  <a:extLst>
                    <a:ext uri="{9D8B030D-6E8A-4147-A177-3AD203B41FA5}">
                      <a16:colId xmlns:a16="http://schemas.microsoft.com/office/drawing/2014/main" val="284455611"/>
                    </a:ext>
                  </a:extLst>
                </a:gridCol>
                <a:gridCol w="1296781">
                  <a:extLst>
                    <a:ext uri="{9D8B030D-6E8A-4147-A177-3AD203B41FA5}">
                      <a16:colId xmlns:a16="http://schemas.microsoft.com/office/drawing/2014/main" val="1972218123"/>
                    </a:ext>
                  </a:extLst>
                </a:gridCol>
                <a:gridCol w="1522743">
                  <a:extLst>
                    <a:ext uri="{9D8B030D-6E8A-4147-A177-3AD203B41FA5}">
                      <a16:colId xmlns:a16="http://schemas.microsoft.com/office/drawing/2014/main" val="2876950221"/>
                    </a:ext>
                  </a:extLst>
                </a:gridCol>
                <a:gridCol w="1348753">
                  <a:extLst>
                    <a:ext uri="{9D8B030D-6E8A-4147-A177-3AD203B41FA5}">
                      <a16:colId xmlns:a16="http://schemas.microsoft.com/office/drawing/2014/main" val="35818868"/>
                    </a:ext>
                  </a:extLst>
                </a:gridCol>
                <a:gridCol w="1348753">
                  <a:extLst>
                    <a:ext uri="{9D8B030D-6E8A-4147-A177-3AD203B41FA5}">
                      <a16:colId xmlns:a16="http://schemas.microsoft.com/office/drawing/2014/main" val="4100101727"/>
                    </a:ext>
                  </a:extLst>
                </a:gridCol>
                <a:gridCol w="1348753">
                  <a:extLst>
                    <a:ext uri="{9D8B030D-6E8A-4147-A177-3AD203B41FA5}">
                      <a16:colId xmlns:a16="http://schemas.microsoft.com/office/drawing/2014/main" val="3396493881"/>
                    </a:ext>
                  </a:extLst>
                </a:gridCol>
                <a:gridCol w="930218">
                  <a:extLst>
                    <a:ext uri="{9D8B030D-6E8A-4147-A177-3AD203B41FA5}">
                      <a16:colId xmlns:a16="http://schemas.microsoft.com/office/drawing/2014/main" val="3199157052"/>
                    </a:ext>
                  </a:extLst>
                </a:gridCol>
                <a:gridCol w="1698493">
                  <a:extLst>
                    <a:ext uri="{9D8B030D-6E8A-4147-A177-3AD203B41FA5}">
                      <a16:colId xmlns:a16="http://schemas.microsoft.com/office/drawing/2014/main" val="370968"/>
                    </a:ext>
                  </a:extLst>
                </a:gridCol>
              </a:tblGrid>
              <a:tr h="10547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2. MOYENS FINANCIERS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COCOF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COCOM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Communauté flamande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Etat fédéral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RBC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Communauté française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VGC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Communes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4746112"/>
                  </a:ext>
                </a:extLst>
              </a:tr>
              <a:tr h="17278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Allocation de remplacement de revenus (ARR)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SPF Sécurité sociale, DG Personnes handicapées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336732"/>
                  </a:ext>
                </a:extLst>
              </a:tr>
              <a:tr h="10758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Indemnité d'incapacité de travail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INAMI et mutuelles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3780118"/>
                  </a:ext>
                </a:extLst>
              </a:tr>
              <a:tr h="10758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Indemnité d'accident du travail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 err="1">
                          <a:effectLst/>
                        </a:rPr>
                        <a:t>Fedris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945638"/>
                  </a:ext>
                </a:extLst>
              </a:tr>
              <a:tr h="6412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Allocations de chômage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 err="1">
                          <a:effectLst/>
                        </a:rPr>
                        <a:t>ONEm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390991"/>
                  </a:ext>
                </a:extLst>
              </a:tr>
              <a:tr h="6412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Pension de retraite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SFP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278481"/>
                  </a:ext>
                </a:extLst>
              </a:tr>
              <a:tr h="6412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Traitement fiscal favorable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SPF Finances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nl-BE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nl-BE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756" marR="39756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4736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2414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2180</TotalTime>
  <Words>4052</Words>
  <Application>Microsoft Macintosh PowerPoint</Application>
  <PresentationFormat>Grand écran</PresentationFormat>
  <Paragraphs>1678</Paragraphs>
  <Slides>22</Slides>
  <Notes>18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Thème Office</vt:lpstr>
      <vt:lpstr>Cadastre de l’offre de services pour les personnes en situation de handicap à Bruxelles</vt:lpstr>
      <vt:lpstr>Introduction : situation de l’étude</vt:lpstr>
      <vt:lpstr>1er volet – Cadastre de l’offre de services pour les personnes en situation de handicap à Bruxelles :  une cartographie juridique, économique et pratique</vt:lpstr>
      <vt:lpstr>Introduction : Champ de l’étude</vt:lpstr>
      <vt:lpstr>Introduction : structure du 1er volet</vt:lpstr>
      <vt:lpstr>I. Cadre institutionnel général</vt:lpstr>
      <vt:lpstr>II. Cadastre : Inventaire des services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Réflexion prospective en guise de conclusion du cadastre juridico-pratique</vt:lpstr>
      <vt:lpstr>Réflexion prospective en guise de conclusion du cadastre juridico-pratique</vt:lpstr>
      <vt:lpstr>Réflexion prospective en guise de conclusion du cadastre juridico-pratique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Cadastre de l’offre de services pour les personnes en situation de handicap à Bruxelles : une cartographie juridique et pratique  </dc:title>
  <dc:creator>IDE  Naome</dc:creator>
  <cp:lastModifiedBy>DUMONT Daniel</cp:lastModifiedBy>
  <cp:revision>140</cp:revision>
  <dcterms:created xsi:type="dcterms:W3CDTF">2022-02-17T09:35:56Z</dcterms:created>
  <dcterms:modified xsi:type="dcterms:W3CDTF">2023-06-05T10:12:41Z</dcterms:modified>
</cp:coreProperties>
</file>